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2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4" r:id="rId3"/>
    <p:sldId id="341" r:id="rId5"/>
    <p:sldId id="280" r:id="rId6"/>
    <p:sldId id="266" r:id="rId7"/>
    <p:sldId id="294" r:id="rId8"/>
    <p:sldId id="267" r:id="rId9"/>
    <p:sldId id="296" r:id="rId10"/>
    <p:sldId id="297" r:id="rId11"/>
    <p:sldId id="302" r:id="rId12"/>
    <p:sldId id="298" r:id="rId13"/>
    <p:sldId id="275" r:id="rId14"/>
    <p:sldId id="303" r:id="rId15"/>
    <p:sldId id="304" r:id="rId16"/>
    <p:sldId id="305" r:id="rId17"/>
    <p:sldId id="306" r:id="rId18"/>
    <p:sldId id="307" r:id="rId19"/>
    <p:sldId id="276" r:id="rId20"/>
    <p:sldId id="308" r:id="rId21"/>
    <p:sldId id="310" r:id="rId22"/>
    <p:sldId id="277" r:id="rId23"/>
    <p:sldId id="312" r:id="rId24"/>
    <p:sldId id="309" r:id="rId25"/>
    <p:sldId id="278" r:id="rId26"/>
    <p:sldId id="314" r:id="rId27"/>
    <p:sldId id="315" r:id="rId28"/>
    <p:sldId id="319" r:id="rId29"/>
    <p:sldId id="332" r:id="rId30"/>
    <p:sldId id="279" r:id="rId31"/>
    <p:sldId id="295" r:id="rId32"/>
    <p:sldId id="317" r:id="rId33"/>
    <p:sldId id="318" r:id="rId34"/>
    <p:sldId id="268" r:id="rId35"/>
    <p:sldId id="333" r:id="rId36"/>
    <p:sldId id="334" r:id="rId37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  <p:cmAuthor id="2" name="Catchbook" initials="C" lastIdx="0" clrIdx="1"/>
  <p:cmAuthor id="0" name="微软用户" initials="微软用户" lastIdx="8" clrIdx="0"/>
  <p:cmAuthor id="4" name="lenovo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  <a:srgbClr val="253045"/>
    <a:srgbClr val="314057"/>
    <a:srgbClr val="FDFBF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27.xml"/><Relationship Id="rId43" Type="http://schemas.openxmlformats.org/officeDocument/2006/relationships/customXml" Target="../customXml/item1.xml"/><Relationship Id="rId42" Type="http://schemas.openxmlformats.org/officeDocument/2006/relationships/customXmlProps" Target="../customXml/itemProps26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253615" y="1214755"/>
            <a:ext cx="2268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require</a:t>
            </a:r>
            <a:endParaRPr lang="en-US" altLang="zh-CN" sz="3600"/>
          </a:p>
        </p:txBody>
      </p:sp>
      <p:sp>
        <p:nvSpPr>
          <p:cNvPr id="4" name="文本框 3"/>
          <p:cNvSpPr txBox="1"/>
          <p:nvPr/>
        </p:nvSpPr>
        <p:spPr>
          <a:xfrm>
            <a:off x="4441190" y="1808480"/>
            <a:ext cx="3051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insistent</a:t>
            </a:r>
            <a:endParaRPr lang="en-US" altLang="zh-CN" sz="3600"/>
          </a:p>
        </p:txBody>
      </p:sp>
      <p:sp>
        <p:nvSpPr>
          <p:cNvPr id="5" name="文本框 4"/>
          <p:cNvSpPr txBox="1"/>
          <p:nvPr/>
        </p:nvSpPr>
        <p:spPr>
          <a:xfrm>
            <a:off x="3328035" y="2827020"/>
            <a:ext cx="3051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pull off</a:t>
            </a:r>
            <a:endParaRPr lang="en-US" altLang="zh-CN" sz="3600"/>
          </a:p>
        </p:txBody>
      </p:sp>
      <p:sp>
        <p:nvSpPr>
          <p:cNvPr id="6" name="文本框 5"/>
          <p:cNvSpPr txBox="1"/>
          <p:nvPr/>
        </p:nvSpPr>
        <p:spPr>
          <a:xfrm>
            <a:off x="7596505" y="1951990"/>
            <a:ext cx="2560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stick around</a:t>
            </a:r>
            <a:endParaRPr lang="en-US" altLang="zh-CN" sz="3600"/>
          </a:p>
        </p:txBody>
      </p:sp>
      <p:sp>
        <p:nvSpPr>
          <p:cNvPr id="7" name="文本框 6"/>
          <p:cNvSpPr txBox="1"/>
          <p:nvPr/>
        </p:nvSpPr>
        <p:spPr>
          <a:xfrm>
            <a:off x="4603750" y="3477260"/>
            <a:ext cx="3371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manage to do</a:t>
            </a:r>
            <a:endParaRPr lang="en-US" altLang="zh-CN" sz="3600"/>
          </a:p>
        </p:txBody>
      </p:sp>
      <p:sp>
        <p:nvSpPr>
          <p:cNvPr id="8" name="文本框 7"/>
          <p:cNvSpPr txBox="1"/>
          <p:nvPr/>
        </p:nvSpPr>
        <p:spPr>
          <a:xfrm>
            <a:off x="7273925" y="2952115"/>
            <a:ext cx="15951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clarify</a:t>
            </a:r>
            <a:endParaRPr lang="en-US" altLang="zh-CN" sz="4400"/>
          </a:p>
        </p:txBody>
      </p:sp>
      <p:sp>
        <p:nvSpPr>
          <p:cNvPr id="9" name="文本框 8"/>
          <p:cNvSpPr txBox="1"/>
          <p:nvPr/>
        </p:nvSpPr>
        <p:spPr>
          <a:xfrm>
            <a:off x="1750695" y="4154170"/>
            <a:ext cx="3051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claim</a:t>
            </a:r>
            <a:endParaRPr lang="en-US" altLang="zh-CN" sz="3600"/>
          </a:p>
        </p:txBody>
      </p:sp>
      <p:sp>
        <p:nvSpPr>
          <p:cNvPr id="10" name="文本框 9"/>
          <p:cNvSpPr txBox="1"/>
          <p:nvPr/>
        </p:nvSpPr>
        <p:spPr>
          <a:xfrm>
            <a:off x="6824980" y="1188720"/>
            <a:ext cx="3051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be stuck in</a:t>
            </a:r>
            <a:endParaRPr lang="en-US" altLang="zh-CN" sz="3600"/>
          </a:p>
        </p:txBody>
      </p:sp>
      <p:sp>
        <p:nvSpPr>
          <p:cNvPr id="11" name="文本框 10"/>
          <p:cNvSpPr txBox="1"/>
          <p:nvPr/>
        </p:nvSpPr>
        <p:spPr>
          <a:xfrm>
            <a:off x="3834130" y="4694555"/>
            <a:ext cx="3051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remove</a:t>
            </a:r>
            <a:endParaRPr lang="en-US" altLang="zh-CN" sz="3600"/>
          </a:p>
        </p:txBody>
      </p:sp>
      <p:sp>
        <p:nvSpPr>
          <p:cNvPr id="12" name="文本框 11"/>
          <p:cNvSpPr txBox="1"/>
          <p:nvPr/>
        </p:nvSpPr>
        <p:spPr>
          <a:xfrm>
            <a:off x="3538855" y="4037330"/>
            <a:ext cx="305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miss out</a:t>
            </a:r>
            <a:endParaRPr lang="en-US" altLang="zh-CN" sz="3200"/>
          </a:p>
        </p:txBody>
      </p:sp>
      <p:sp>
        <p:nvSpPr>
          <p:cNvPr id="13" name="文本框 12"/>
          <p:cNvSpPr txBox="1"/>
          <p:nvPr/>
        </p:nvSpPr>
        <p:spPr>
          <a:xfrm>
            <a:off x="1231265" y="2023110"/>
            <a:ext cx="305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come upon</a:t>
            </a:r>
            <a:endParaRPr lang="en-US" altLang="zh-CN" sz="3200"/>
          </a:p>
        </p:txBody>
      </p:sp>
      <p:sp>
        <p:nvSpPr>
          <p:cNvPr id="14" name="文本框 13"/>
          <p:cNvSpPr txBox="1"/>
          <p:nvPr/>
        </p:nvSpPr>
        <p:spPr>
          <a:xfrm>
            <a:off x="6824980" y="4192270"/>
            <a:ext cx="3051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attempt</a:t>
            </a:r>
            <a:endParaRPr lang="en-US" altLang="zh-CN" sz="3600"/>
          </a:p>
        </p:txBody>
      </p:sp>
      <p:sp>
        <p:nvSpPr>
          <p:cNvPr id="15" name="文本框 14"/>
          <p:cNvSpPr txBox="1"/>
          <p:nvPr/>
        </p:nvSpPr>
        <p:spPr>
          <a:xfrm>
            <a:off x="4220845" y="986790"/>
            <a:ext cx="2159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slide</a:t>
            </a:r>
            <a:endParaRPr lang="en-US" altLang="zh-CN" sz="3600"/>
          </a:p>
        </p:txBody>
      </p:sp>
      <p:sp>
        <p:nvSpPr>
          <p:cNvPr id="16" name="文本框 15"/>
          <p:cNvSpPr txBox="1"/>
          <p:nvPr/>
        </p:nvSpPr>
        <p:spPr>
          <a:xfrm>
            <a:off x="9049385" y="4192270"/>
            <a:ext cx="2159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forgive</a:t>
            </a:r>
            <a:endParaRPr lang="en-US" altLang="zh-CN" sz="3600"/>
          </a:p>
        </p:txBody>
      </p:sp>
      <p:sp>
        <p:nvSpPr>
          <p:cNvPr id="17" name="文本框 16"/>
          <p:cNvSpPr txBox="1"/>
          <p:nvPr/>
        </p:nvSpPr>
        <p:spPr>
          <a:xfrm>
            <a:off x="9243060" y="2893060"/>
            <a:ext cx="1587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typical</a:t>
            </a:r>
            <a:endParaRPr lang="en-US" altLang="zh-CN" sz="3600"/>
          </a:p>
        </p:txBody>
      </p:sp>
      <p:sp>
        <p:nvSpPr>
          <p:cNvPr id="19" name="文本框 18"/>
          <p:cNvSpPr txBox="1"/>
          <p:nvPr/>
        </p:nvSpPr>
        <p:spPr>
          <a:xfrm>
            <a:off x="1477010" y="3365500"/>
            <a:ext cx="1657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glance</a:t>
            </a:r>
            <a:endParaRPr lang="en-US" altLang="zh-CN" sz="3600"/>
          </a:p>
        </p:txBody>
      </p:sp>
      <p:sp>
        <p:nvSpPr>
          <p:cNvPr id="20" name="文本框 19"/>
          <p:cNvSpPr txBox="1"/>
          <p:nvPr/>
        </p:nvSpPr>
        <p:spPr>
          <a:xfrm>
            <a:off x="6299200" y="4958715"/>
            <a:ext cx="15951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urge</a:t>
            </a:r>
            <a:endParaRPr lang="en-US" altLang="zh-CN" sz="4400"/>
          </a:p>
        </p:txBody>
      </p:sp>
      <p:sp>
        <p:nvSpPr>
          <p:cNvPr id="21" name="文本框 20"/>
          <p:cNvSpPr txBox="1"/>
          <p:nvPr/>
        </p:nvSpPr>
        <p:spPr>
          <a:xfrm>
            <a:off x="5806440" y="2453640"/>
            <a:ext cx="1250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spirit</a:t>
            </a:r>
            <a:endParaRPr lang="en-US" altLang="zh-CN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18920" y="901700"/>
            <a:ext cx="4814570" cy="5262245"/>
          </a:xfrm>
          <a:prstGeom prst="rect">
            <a:avLst/>
          </a:prstGeom>
        </p:spPr>
        <p:txBody>
          <a:bodyPr wrap="square">
            <a:spAutoFit/>
          </a:bodyPr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en-US" altLang="zh-CN" sz="3200" b="1" spc="150" noProof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at first sight</a:t>
            </a:r>
            <a:endParaRPr lang="en-US" altLang="zh-CN" sz="3200" b="1" spc="150" noProof="1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en-US" altLang="zh-CN" sz="3200" b="1" spc="150" noProof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at the sight of </a:t>
            </a:r>
            <a:endParaRPr lang="zh-CN" altLang="en-US" sz="3200" b="1" spc="150" noProof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en-US" altLang="zh-CN" sz="3200" b="1" spc="150" noProof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catch sight of </a:t>
            </a:r>
            <a:endParaRPr lang="en-US" altLang="zh-CN" sz="3200" b="1" spc="150" noProof="1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en-US" altLang="zh-CN" sz="3200" b="1" spc="15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come into sight </a:t>
            </a:r>
            <a:endParaRPr lang="zh-CN" altLang="en-US" sz="3200" b="1" spc="15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en-US" altLang="zh-CN" sz="3200" b="1" spc="15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lose sight of </a:t>
            </a:r>
            <a:endParaRPr lang="en-US" altLang="zh-CN" sz="3200" b="1" spc="15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en-US" altLang="zh-CN" sz="3200" b="1" spc="15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out of (one’s) sight </a:t>
            </a:r>
            <a:endParaRPr lang="en-US" altLang="zh-CN" sz="3200" b="1" spc="15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en-US" altLang="zh-CN" sz="3200" b="1" spc="15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set one’s sights on </a:t>
            </a:r>
            <a:endParaRPr lang="en-US" altLang="zh-CN" sz="3200" spc="150" noProof="1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Wingdings" panose="05000000000000000000" pitchFamily="2" charset="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8160" y="90170"/>
            <a:ext cx="2084070" cy="744220"/>
          </a:xfrm>
        </p:spPr>
        <p:txBody>
          <a:bodyPr/>
          <a:p>
            <a:pPr>
              <a:defRPr/>
            </a:pPr>
            <a:r>
              <a:rPr lang="en-US" altLang="zh-CN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sight</a:t>
            </a:r>
            <a:r>
              <a:rPr lang="zh-CN" altLang="en-US" sz="3600" b="1" dirty="0">
                <a:solidFill>
                  <a:srgbClr val="FFFF00"/>
                </a:solidFill>
              </a:rPr>
              <a:t>搭配</a:t>
            </a:r>
            <a:endParaRPr sz="3600" b="1" dirty="0">
              <a:solidFill>
                <a:srgbClr val="FFFF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996" y="3578767"/>
            <a:ext cx="1869195" cy="28037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本框 6"/>
          <p:cNvSpPr txBox="1"/>
          <p:nvPr/>
        </p:nvSpPr>
        <p:spPr>
          <a:xfrm>
            <a:off x="7092315" y="1169035"/>
            <a:ext cx="3926840" cy="491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进入视线；映入眼帘</a:t>
            </a:r>
            <a:endParaRPr lang="zh-CN" altLang="en-US" sz="2800" b="1" spc="150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  <a:sym typeface="Wingdings" panose="05000000000000000000" pitchFamily="2" charset="2"/>
            </a:endParaRPr>
          </a:p>
          <a:p>
            <a:pPr>
              <a:lnSpc>
                <a:spcPct val="160000"/>
              </a:lnSpc>
            </a:pPr>
            <a:r>
              <a:rPr lang="zh-CN" altLang="en-US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看不见；忽略；忘记</a:t>
            </a:r>
            <a:endParaRPr lang="zh-CN" altLang="en-US" sz="2800" b="1" spc="150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  <a:sym typeface="Wingdings" panose="05000000000000000000" pitchFamily="2" charset="2"/>
            </a:endParaRPr>
          </a:p>
          <a:p>
            <a:pPr>
              <a:lnSpc>
                <a:spcPct val="160000"/>
              </a:lnSpc>
            </a:pPr>
            <a:r>
              <a:rPr lang="zh-CN" altLang="en-US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一见</a:t>
            </a:r>
            <a:r>
              <a:rPr lang="en-US" altLang="zh-CN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(</a:t>
            </a:r>
            <a:r>
              <a:rPr lang="zh-CN" altLang="en-US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就</a:t>
            </a:r>
            <a:r>
              <a:rPr lang="en-US" altLang="zh-CN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)</a:t>
            </a:r>
            <a:r>
              <a:rPr lang="zh-CN" altLang="en-US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；乍一看</a:t>
            </a:r>
            <a:endParaRPr lang="zh-CN" altLang="en-US" sz="2800" b="1" spc="150" noProof="1">
              <a:solidFill>
                <a:schemeClr val="tx1"/>
              </a:solidFill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  <a:sym typeface="Wingdings" panose="05000000000000000000" pitchFamily="2" charset="2"/>
            </a:endParaRPr>
          </a:p>
          <a:p>
            <a:pPr>
              <a:lnSpc>
                <a:spcPct val="160000"/>
              </a:lnSpc>
            </a:pPr>
            <a:r>
              <a:rPr lang="zh-CN" altLang="en-US" sz="2800" b="1" spc="150" dirty="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+mn-ea"/>
              </a:rPr>
              <a:t>脱离（某人的）视线</a:t>
            </a:r>
            <a:endParaRPr lang="zh-CN" altLang="en-US" sz="2800" b="1" spc="150" dirty="0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一看见</a:t>
            </a:r>
            <a:endParaRPr lang="zh-CN" altLang="en-US" sz="2800" b="1" spc="150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  <a:sym typeface="Wingdings" panose="05000000000000000000" pitchFamily="2" charset="2"/>
            </a:endParaRPr>
          </a:p>
          <a:p>
            <a:pPr>
              <a:lnSpc>
                <a:spcPct val="160000"/>
              </a:lnSpc>
            </a:pPr>
            <a:r>
              <a:rPr lang="zh-CN" altLang="en-US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以</a:t>
            </a:r>
            <a:r>
              <a:rPr lang="en-US" altLang="zh-CN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……</a:t>
            </a:r>
            <a:r>
              <a:rPr lang="zh-CN" altLang="en-US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为奋斗目标</a:t>
            </a:r>
            <a:endParaRPr lang="zh-CN" altLang="en-US" sz="2800" b="1" spc="150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  <a:sym typeface="Wingdings" panose="05000000000000000000" pitchFamily="2" charset="2"/>
            </a:endParaRPr>
          </a:p>
          <a:p>
            <a:pPr>
              <a:lnSpc>
                <a:spcPct val="160000"/>
              </a:lnSpc>
            </a:pPr>
            <a:r>
              <a:rPr lang="zh-CN" altLang="en-US" sz="2800" b="1" spc="15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Wingdings" panose="05000000000000000000" pitchFamily="2" charset="2"/>
              </a:rPr>
              <a:t>看见；发现</a:t>
            </a:r>
            <a:endParaRPr lang="en-US" altLang="zh-CN" sz="2800" b="1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13530" y="1471930"/>
            <a:ext cx="3112135" cy="149987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240530" y="2209800"/>
            <a:ext cx="3032760" cy="202438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194175" y="2971800"/>
            <a:ext cx="3150235" cy="265938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521200" y="1558925"/>
            <a:ext cx="2878455" cy="221488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347210" y="2337435"/>
            <a:ext cx="2981325" cy="203962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180330" y="5091430"/>
            <a:ext cx="2187575" cy="777875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5180330" y="3733800"/>
            <a:ext cx="2148205" cy="143637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5090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Docer搜索：半想象现实   http://chn.docer.com/works/?userid=199927538"/>
          <p:cNvSpPr txBox="1"/>
          <p:nvPr/>
        </p:nvSpPr>
        <p:spPr>
          <a:xfrm>
            <a:off x="1770380" y="144145"/>
            <a:ext cx="12706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rgbClr val="FFFADD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Amy</a:t>
            </a:r>
            <a:endParaRPr lang="en-US" altLang="zh-CN" sz="4000" b="1">
              <a:solidFill>
                <a:srgbClr val="FFFADD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0380" y="1430020"/>
            <a:ext cx="11289665" cy="3861435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lnSpc>
                <a:spcPct val="175000"/>
              </a:lnSpc>
              <a:buClrTx/>
              <a:buSzTx/>
              <a:buFontTx/>
            </a:pP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Our </a:t>
            </a:r>
            <a:r>
              <a:rPr lang="en-US" altLang="zh-CN" sz="2800" u="sng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original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plan was to see a film at the cinema that afternoon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But in the morning, my friend posted a message on 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social </a:t>
            </a:r>
            <a:r>
              <a:rPr lang="en-US" altLang="zh-CN" sz="2800" b="1">
                <a:solidFill>
                  <a:srgbClr val="314057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media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saying she had a cold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When I called her, she said she might not be able to </a:t>
            </a:r>
            <a:r>
              <a:rPr lang="en-US" altLang="zh-CN" sz="2800" b="1">
                <a:solidFill>
                  <a:srgbClr val="314057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make it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to the cinema. “Don’t worry,” I said. “Get some rest. We can wait till you get better.”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6545" y="0"/>
            <a:ext cx="1508760" cy="8566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accent1">
                    <a:lumMod val="50000"/>
                  </a:schemeClr>
                </a:solidFill>
              </a:rPr>
              <a:t>Para. 2</a:t>
            </a:r>
            <a:endParaRPr lang="en-US" altLang="zh-CN" sz="3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8685" y="1250950"/>
            <a:ext cx="2050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adj.</a:t>
            </a:r>
            <a:r>
              <a:rPr lang="zh-CN" altLang="en-US" sz="2800" b="1">
                <a:solidFill>
                  <a:srgbClr val="C00000"/>
                </a:solidFill>
              </a:rPr>
              <a:t>原本的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70800" y="2070735"/>
            <a:ext cx="1677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社交媒体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21675" y="2907030"/>
            <a:ext cx="3643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能够出席；</a:t>
            </a:r>
            <a:r>
              <a:rPr lang="zh-CN" altLang="en-US" sz="2800" b="1">
                <a:solidFill>
                  <a:srgbClr val="C00000"/>
                </a:solidFill>
              </a:rPr>
              <a:t>准时到达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" grpId="0"/>
      <p:bldP spid="6" grpId="1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6921" y="910263"/>
            <a:ext cx="10629691" cy="68199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 fontAlgn="base">
              <a:lnSpc>
                <a:spcPct val="120000"/>
              </a:lnSpc>
              <a:spcBef>
                <a:spcPct val="0"/>
              </a:spcBef>
            </a:pPr>
            <a:r>
              <a:rPr lang="zh-CN" altLang="en-US" sz="3200" b="1" spc="15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      	    </a:t>
            </a:r>
            <a:endParaRPr lang="en-US" altLang="zh-CN" sz="3200" spc="150" noProof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160" y="90170"/>
            <a:ext cx="2084070" cy="744220"/>
          </a:xfrm>
        </p:spPr>
        <p:txBody>
          <a:bodyPr>
            <a:normAutofit fontScale="90000"/>
          </a:bodyPr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 original</a:t>
            </a:r>
            <a:endParaRPr lang="en-US" sz="3600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05" y="1009650"/>
            <a:ext cx="3954145" cy="5552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文本框 10"/>
          <p:cNvSpPr txBox="1"/>
          <p:nvPr/>
        </p:nvSpPr>
        <p:spPr>
          <a:xfrm>
            <a:off x="5885815" y="1016000"/>
            <a:ext cx="4639945" cy="295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>
              <a:lnSpc>
                <a:spcPct val="15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我们用手机发照片时，会出现“原图”的选项，发原图，清晰度会更高，原图的英语表达是：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8060" y="5448300"/>
            <a:ext cx="46399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original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是“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origin —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起源”的形容词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85815" y="4070985"/>
            <a:ext cx="3954145" cy="7397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original picture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fontAlgn="auto">
              <a:lnSpc>
                <a:spcPct val="110000"/>
              </a:lnSpc>
            </a:pP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160" y="90170"/>
            <a:ext cx="4813300" cy="744220"/>
          </a:xfrm>
        </p:spPr>
        <p:txBody>
          <a:bodyPr>
            <a:normAutofit/>
          </a:bodyPr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 original </a:t>
            </a:r>
            <a:r>
              <a:rPr lang="en-US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adj. &amp; n.</a:t>
            </a:r>
            <a:endParaRPr lang="en-US" sz="36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160" y="1162685"/>
            <a:ext cx="8255000" cy="3881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10000"/>
              </a:lnSpc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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/>
              </a:rPr>
              <a:t>[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/>
              </a:rPr>
              <a:t>只用于名词前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/>
              </a:rPr>
              <a:t>] </a:t>
            </a:r>
            <a:r>
              <a:rPr lang="zh-CN" alt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最初的；原先的：</a:t>
            </a:r>
            <a:endParaRPr lang="zh-CN" altLang="en-US" sz="2800" b="1" noProof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/>
            </a:endParaRPr>
          </a:p>
          <a:p>
            <a:pPr fontAlgn="auto">
              <a:lnSpc>
                <a:spcPct val="11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Our original plan was to see a film at the cinema that afternoon.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10000"/>
              </a:lnSpc>
            </a:pPr>
            <a:r>
              <a:rPr lang="en-US" altLang="zh-CN" sz="28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</a:t>
            </a:r>
            <a:r>
              <a:rPr lang="en-US" altLang="zh-CN" sz="28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 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/>
              </a:rPr>
              <a:t>[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/>
              </a:rPr>
              <a:t>只用于名词前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/>
              </a:rPr>
              <a:t>]</a:t>
            </a:r>
            <a:r>
              <a:rPr lang="en-US" altLang="zh-CN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 </a:t>
            </a:r>
            <a:r>
              <a:rPr lang="zh-CN" alt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原创的；原作的</a:t>
            </a:r>
            <a:r>
              <a:rPr lang="zh-CN" altLang="en-US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：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10000"/>
              </a:lnSpc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 a word, to read the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original work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is better than to see the film based on it.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10000"/>
              </a:lnSpc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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新颖的；创新的；独特的：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/>
            </a:endParaRPr>
          </a:p>
          <a:p>
            <a:pPr fontAlgn="auto">
              <a:lnSpc>
                <a:spcPct val="110000"/>
              </a:lnSpc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That’s not a very original suggestion. </a:t>
            </a:r>
            <a:endParaRPr lang="zh-CN" altLang="en-US" sz="2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4093" y="2274365"/>
            <a:ext cx="2976674" cy="220287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83895" y="5103495"/>
            <a:ext cx="4830445" cy="117348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10000"/>
              </a:lnSpc>
            </a:pPr>
            <a:r>
              <a:rPr lang="pt-BR" altLang="zh-CN" sz="320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n</a:t>
            </a:r>
            <a:r>
              <a:rPr lang="pt-BR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 [C] </a:t>
            </a:r>
            <a:r>
              <a:rPr lang="zh-CN" altLang="pt-BR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原文；原作；原稿</a:t>
            </a:r>
            <a:r>
              <a:rPr lang="zh-CN" altLang="pt-BR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：</a:t>
            </a:r>
            <a:endParaRPr lang="zh-CN" altLang="pt-BR" sz="32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>
              <a:lnSpc>
                <a:spcPct val="11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book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in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the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original</a:t>
            </a:r>
            <a:endParaRPr lang="en-US" altLang="zh-CN" sz="3200" b="1" noProof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41415" y="5323840"/>
            <a:ext cx="5332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originality 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n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 [U]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独创性；创造力</a:t>
            </a:r>
            <a:endParaRPr lang="zh-CN" altLang="en-US" sz="2800" b="1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Wingdings" panose="05000000000000000000" pitchFamily="2" charset="2"/>
            </a:endParaRPr>
          </a:p>
          <a:p>
            <a:r>
              <a:rPr lang="en-US" altLang="zh-CN" sz="28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originally adv.</a:t>
            </a:r>
            <a:endParaRPr lang="en-US" altLang="zh-CN" sz="2800" b="1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Wingdings" panose="05000000000000000000" pitchFamily="2" charset="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0" y="1229360"/>
            <a:ext cx="543179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8060" y="2621915"/>
            <a:ext cx="543179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88060" y="4078605"/>
            <a:ext cx="434340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1415" y="5323840"/>
            <a:ext cx="163576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41415" y="5833745"/>
            <a:ext cx="163576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6" grpId="0" bldLvl="0" animBg="1"/>
      <p:bldP spid="6" grpId="1" animBg="1"/>
      <p:bldP spid="7" grpId="0" bldLvl="0" animBg="1"/>
      <p:bldP spid="7" grpId="1" animBg="1"/>
      <p:bldP spid="9" grpId="0" bldLvl="0" animBg="1"/>
      <p:bldP spid="9" grpId="1" animBg="1"/>
      <p:bldP spid="10" grpId="0" bldLvl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160" y="90170"/>
            <a:ext cx="4813300" cy="744220"/>
          </a:xfrm>
        </p:spPr>
        <p:txBody>
          <a:bodyPr>
            <a:normAutofit/>
          </a:bodyPr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origin &amp; originate</a:t>
            </a:r>
            <a:endParaRPr lang="en-US" sz="36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3545" y="838835"/>
            <a:ext cx="11580495" cy="5684520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30000"/>
              </a:lnSpc>
            </a:pPr>
            <a:r>
              <a:rPr lang="pt-BR" altLang="zh-CN" sz="3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r>
              <a:rPr lang="pt-BR" altLang="zh-CN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origin </a:t>
            </a:r>
            <a:r>
              <a:rPr lang="en-US" sz="360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n</a:t>
            </a:r>
            <a:endParaRPr lang="zh-CN" altLang="pt-BR" sz="3600" b="1" i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 </a:t>
            </a:r>
            <a:r>
              <a:rPr lang="en-US" altLang="zh-CN" sz="3200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出身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；</a:t>
            </a:r>
            <a:r>
              <a:rPr lang="en-US" altLang="zh-CN" sz="3200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血统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：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Over 80% of the 3.6 million pople are of 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Wingdings" panose="05000000000000000000"/>
              </a:rPr>
              <a:t>European origin.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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z="3200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起源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/>
              </a:rPr>
              <a:t>；</a:t>
            </a:r>
            <a:r>
              <a:rPr lang="en-US" altLang="zh-CN" sz="3200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/>
              </a:rPr>
              <a:t>起因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/>
              </a:rPr>
              <a:t>：</a:t>
            </a:r>
            <a:endParaRPr lang="en-US" altLang="zh-CN" sz="3600" noProof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zh-CN" sz="3600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This particular custom </a:t>
            </a:r>
            <a:r>
              <a:rPr lang="en-US" altLang="zh-CN" sz="3600" b="1" noProof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has its origin in </a:t>
            </a:r>
            <a:r>
              <a:rPr lang="en-US" altLang="zh-CN" sz="3600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Wales.</a:t>
            </a:r>
            <a:endParaRPr lang="en-US" altLang="zh-CN" sz="3600" noProof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 defTabSz="685800">
              <a:lnSpc>
                <a:spcPct val="130000"/>
              </a:lnSpc>
            </a:pPr>
            <a:r>
              <a:rPr lang="pt-BR" altLang="zh-CN" sz="3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3" panose="05040102010807070707" pitchFamily="18" charset="2"/>
              </a:rPr>
              <a:t></a:t>
            </a:r>
            <a:r>
              <a:rPr lang="pt-BR" altLang="zh-CN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originate </a:t>
            </a:r>
            <a:r>
              <a:rPr lang="en-US" sz="360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v 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［正式用语］起源；发源</a:t>
            </a:r>
            <a:endParaRPr lang="zh-CN" altLang="en-US" sz="36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Mid-Autumn Festival 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is originated from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the moon worship ceremony about 3,000 years ago in Zhou Dynasty. 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2340" y="1787525"/>
            <a:ext cx="255079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69340" y="3201670"/>
            <a:ext cx="255079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2095" y="4615815"/>
            <a:ext cx="255079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91355" y="5276850"/>
            <a:ext cx="364871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2" grpId="0" bldLvl="0" animBg="1"/>
      <p:bldP spid="2" grpId="1" animBg="1"/>
      <p:bldP spid="6" grpId="0" bldLvl="0" animBg="1"/>
      <p:bldP spid="6" grpId="1" animBg="1"/>
      <p:bldP spid="7" grpId="0" bldLvl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160" y="90170"/>
            <a:ext cx="2368550" cy="744220"/>
          </a:xfrm>
        </p:spPr>
        <p:txBody>
          <a:bodyPr>
            <a:normAutofit/>
          </a:bodyPr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4. medium</a:t>
            </a:r>
            <a:endParaRPr lang="en-US" sz="36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8160" y="1082675"/>
            <a:ext cx="9864725" cy="5259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① n. 传播信息的媒介，方法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the medium of radio/televison 广播/电视媒介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social media 网络社交媒体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② n.手段，工具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a/the happy medium 皆大欢喜的折中办法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③ adj.中等的，中号的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in the medium term 中期内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of medium height/build 中等身高/身材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He is of medium height, neither too thin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n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or too fat.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他中等身材，既不太瘦也不太胖。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rcRect t="7866" r="12057"/>
          <a:stretch>
            <a:fillRect/>
          </a:stretch>
        </p:blipFill>
        <p:spPr>
          <a:xfrm>
            <a:off x="8236585" y="1082675"/>
            <a:ext cx="2263775" cy="17272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256780" y="2963545"/>
            <a:ext cx="3592830" cy="16859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7055" y="1645285"/>
            <a:ext cx="437197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" y="2160270"/>
            <a:ext cx="189166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76955" y="3198495"/>
            <a:ext cx="334073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03930" y="4255135"/>
            <a:ext cx="183388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7055" y="4770120"/>
            <a:ext cx="343598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8160" y="5285105"/>
            <a:ext cx="761428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160" y="90170"/>
            <a:ext cx="2790825" cy="744220"/>
          </a:xfrm>
        </p:spPr>
        <p:txBody>
          <a:bodyPr>
            <a:normAutofit/>
          </a:bodyPr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5. make it</a:t>
            </a:r>
            <a:endParaRPr lang="en-US" sz="36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3920" y="4954270"/>
            <a:ext cx="8421370" cy="965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6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4. I’m sorry I didn’t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make it to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your party last night.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3920" y="1219200"/>
            <a:ext cx="9269730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6000"/>
              </a:lnSpc>
              <a:buClrTx/>
              <a:buSzTx/>
              <a:buFontTx/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1. As long as you have a dream, keep trying and you’ll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make it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 </a:t>
            </a:r>
            <a:endParaRPr lang="en-US" altLang="zh-CN" sz="28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3920" y="2089785"/>
            <a:ext cx="9489440" cy="855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6000"/>
              </a:lnSpc>
              <a:buClrTx/>
              <a:buSzTx/>
              <a:buFontTx/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2. The flight leaves in twenty minutes — we’ll never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make it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  <a:endParaRPr lang="en-US" altLang="zh-CN" sz="28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l">
              <a:lnSpc>
                <a:spcPct val="136000"/>
              </a:lnSpc>
              <a:buClrTx/>
              <a:buSzTx/>
              <a:buFontTx/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next day, she flew with Karen and 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made it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 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back 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to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George in Virginia within a few days.</a:t>
            </a:r>
            <a:endParaRPr lang="en-US" altLang="zh-CN" sz="28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3920" y="4044950"/>
            <a:ext cx="9628505" cy="633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6000"/>
              </a:lnSpc>
              <a:buClrTx/>
              <a:buSzTx/>
              <a:buFontTx/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3. Shay didn’t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make it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to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another summer and died that winter. </a:t>
            </a:r>
            <a:endParaRPr lang="en-US" altLang="zh-CN" sz="28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55915" y="1765935"/>
            <a:ext cx="2301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/>
              </a:rPr>
              <a:t> 做到；成功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Wingdings" panose="0500000000000000000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55915" y="3353435"/>
            <a:ext cx="3205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/>
              </a:rPr>
              <a:t>尤指在困难情况下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/>
              </a:rPr>
              <a:t>)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/>
              </a:rPr>
              <a:t>准时到达；赶上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Wingdings" panose="0500000000000000000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22665" y="4617720"/>
            <a:ext cx="1977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/>
              </a:rPr>
              <a:t>渡过难关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Wingdings" panose="0500000000000000000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92645" y="5577205"/>
            <a:ext cx="370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/>
              </a:rPr>
              <a:t>[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/>
              </a:rPr>
              <a:t>口语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/>
              </a:rPr>
              <a:t>]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/>
              </a:rPr>
              <a:t>能参加；能出席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Wingdings" panose="05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8" grpId="1"/>
      <p:bldP spid="9" grpId="1"/>
      <p:bldP spid="10" grpId="1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5090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Docer搜索：半想象现实   http://chn.docer.com/works/?userid=199927538"/>
          <p:cNvSpPr txBox="1"/>
          <p:nvPr/>
        </p:nvSpPr>
        <p:spPr>
          <a:xfrm>
            <a:off x="1612265" y="144145"/>
            <a:ext cx="12706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rgbClr val="FFFADD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Amy</a:t>
            </a:r>
            <a:endParaRPr lang="en-US" altLang="zh-CN" sz="4000" b="1">
              <a:solidFill>
                <a:srgbClr val="FFFADD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850" y="1711325"/>
            <a:ext cx="11071860" cy="3861435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lnSpc>
                <a:spcPct val="175000"/>
              </a:lnSpc>
              <a:buClrTx/>
              <a:buSzTx/>
              <a:buFontTx/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Today, however, I received a </a:t>
            </a:r>
            <a:r>
              <a:rPr lang="en-US" altLang="zh-CN" sz="28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horrible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surprise. A classmate told me she had seen my friend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chatting with another girl in a café on Saturday afternoon. How stupid I was! My friend’s “illness” was a complete lie! 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Instead of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sz="28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recover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ing at home, she was out having fun with someone else. 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6545" y="0"/>
            <a:ext cx="1508760" cy="8566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accent1">
                    <a:lumMod val="50000"/>
                  </a:schemeClr>
                </a:solidFill>
              </a:rPr>
              <a:t>Para. 3</a:t>
            </a:r>
            <a:endParaRPr lang="en-US" altLang="zh-CN" sz="3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3565" y="1542415"/>
            <a:ext cx="2760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adj. </a:t>
            </a:r>
            <a:r>
              <a:rPr lang="zh-CN" altLang="en-US" sz="2800" b="1">
                <a:solidFill>
                  <a:srgbClr val="C00000"/>
                </a:solidFill>
              </a:rPr>
              <a:t>令人震惊的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53765" y="2386330"/>
            <a:ext cx="1604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rgbClr val="C00000"/>
                </a:solidFill>
              </a:rPr>
              <a:t>vi. </a:t>
            </a:r>
            <a:r>
              <a:rPr lang="zh-CN" altLang="en-US" sz="2800" b="1">
                <a:solidFill>
                  <a:srgbClr val="C00000"/>
                </a:solidFill>
              </a:rPr>
              <a:t>聊天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7890" y="3835400"/>
            <a:ext cx="10953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并非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6305" y="3835400"/>
            <a:ext cx="2760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vi. </a:t>
            </a:r>
            <a:r>
              <a:rPr lang="zh-CN" altLang="en-US" sz="2800" b="1">
                <a:solidFill>
                  <a:srgbClr val="C00000"/>
                </a:solidFill>
              </a:rPr>
              <a:t>恢复</a:t>
            </a:r>
            <a:r>
              <a:rPr lang="zh-CN" altLang="en-US" sz="2800" b="1">
                <a:solidFill>
                  <a:srgbClr val="C00000"/>
                </a:solidFill>
              </a:rPr>
              <a:t>健康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4" grpId="0"/>
      <p:bldP spid="4" grpId="1"/>
      <p:bldP spid="6" grpId="0"/>
      <p:bldP spid="6" grpId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160" y="90170"/>
            <a:ext cx="2790825" cy="744220"/>
          </a:xfrm>
        </p:spPr>
        <p:txBody>
          <a:bodyPr>
            <a:normAutofit/>
          </a:bodyPr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6. horrible</a:t>
            </a:r>
            <a:endParaRPr lang="en-US" sz="36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9585" y="1061085"/>
            <a:ext cx="936752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① 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adj.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令人震惊的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a horrible crime 骇人听闻的罪行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② 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adj.可恶的，极坏的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horrible weather 糟糕的天气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a horrible man 一个讨厌的人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9030970" y="1166495"/>
            <a:ext cx="2472055" cy="226250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159500" y="978535"/>
            <a:ext cx="2775585" cy="25673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8650" y="4168775"/>
            <a:ext cx="82035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【词汇积累】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horror 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n.惊恐，震惊；令人惊恐的事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in horror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惊恐地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to sb's horror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令某人恐惧的是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08935" y="1499235"/>
            <a:ext cx="264541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1630" y="2781935"/>
            <a:ext cx="264541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1630" y="3242945"/>
            <a:ext cx="235331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8650" y="4629785"/>
            <a:ext cx="116967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08985" y="5012690"/>
            <a:ext cx="213487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28650" y="5091430"/>
            <a:ext cx="156464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13" grpId="0" bldLvl="0" animBg="1"/>
      <p:bldP spid="13" grpId="1" animBg="1"/>
      <p:bldP spid="14" grpId="0" bldLvl="0" animBg="1"/>
      <p:bldP spid="1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160" y="90170"/>
            <a:ext cx="2790825" cy="744220"/>
          </a:xfrm>
        </p:spPr>
        <p:txBody>
          <a:bodyPr>
            <a:normAutofit/>
          </a:bodyPr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7. recover </a:t>
            </a:r>
            <a:r>
              <a:rPr lang="en-US" altLang="zh-CN" sz="3600" b="1" i="1" dirty="0">
                <a:solidFill>
                  <a:srgbClr val="FFFF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Arial" panose="020B0604020202020204" pitchFamily="34" charset="0"/>
              </a:rPr>
              <a:t>v.</a:t>
            </a:r>
            <a:endParaRPr lang="zh-CN" altLang="en-US" sz="3600" b="1" i="1" dirty="0">
              <a:solidFill>
                <a:srgbClr val="FFFF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对话气泡: 圆角矩形 4"/>
          <p:cNvSpPr/>
          <p:nvPr/>
        </p:nvSpPr>
        <p:spPr>
          <a:xfrm>
            <a:off x="3237230" y="0"/>
            <a:ext cx="8305800" cy="1156335"/>
          </a:xfrm>
          <a:prstGeom prst="wedgeRoundRectCallout">
            <a:avLst>
              <a:gd name="adj1" fmla="val -52536"/>
              <a:gd name="adj2" fmla="val -1385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defTabSz="914400"/>
            <a:r>
              <a:rPr lang="en-US" altLang="zh-CN" sz="26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recover</a:t>
            </a:r>
            <a:r>
              <a:rPr lang="zh-CN" altLang="en-US" sz="26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的词源义是“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come back, return; regain health; get again</a:t>
            </a:r>
            <a:r>
              <a:rPr lang="zh-CN" altLang="en-US" sz="26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”，它的基本义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——</a:t>
            </a:r>
            <a:r>
              <a:rPr lang="zh-CN" altLang="en-US" sz="2600" b="1" dirty="0">
                <a:solidFill>
                  <a:srgbClr val="FFC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重新获得</a:t>
            </a:r>
            <a:r>
              <a:rPr lang="zh-CN" altLang="en-US" sz="26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“get again (regain)”</a:t>
            </a:r>
            <a:endParaRPr lang="en-US" altLang="zh-CN" sz="26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329" y="1122843"/>
            <a:ext cx="11721672" cy="388747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>
              <a:lnSpc>
                <a:spcPts val="3700"/>
              </a:lnSpc>
            </a:pPr>
            <a:r>
              <a:rPr lang="en-US" altLang="zh-CN" sz="2800" b="1" dirty="0">
                <a:solidFill>
                  <a:schemeClr val="tx1"/>
                </a:solidFill>
                <a:sym typeface="Wingdings 2" panose="05020102010507070707"/>
              </a:rPr>
              <a:t> </a:t>
            </a:r>
            <a:r>
              <a:rPr lang="en-US" altLang="zh-CN" sz="2800" b="1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vt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意识、知觉等）恢复 </a:t>
            </a:r>
            <a:r>
              <a:rPr lang="en-US" altLang="zh-CN" sz="2800" dirty="0">
                <a:solidFill>
                  <a:schemeClr val="tx1"/>
                </a:solidFill>
                <a:cs typeface="Times New Roman" panose="02020603050405020304" charset="0"/>
              </a:rPr>
              <a:t> </a:t>
            </a:r>
            <a:endParaRPr lang="en-US" altLang="zh-CN" sz="2800" dirty="0">
              <a:solidFill>
                <a:schemeClr val="tx1"/>
              </a:solidFill>
              <a:cs typeface="Times New Roman" panose="02020603050405020304" charset="0"/>
            </a:endParaRPr>
          </a:p>
          <a:p>
            <a:pPr defTabSz="914400">
              <a:lnSpc>
                <a:spcPts val="37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It took her a few minutes to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recover consciousness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ts val="3700"/>
              </a:lnSpc>
            </a:pPr>
            <a:r>
              <a:rPr lang="en-US" altLang="zh-CN" sz="2800" b="1" dirty="0">
                <a:solidFill>
                  <a:schemeClr val="tx1"/>
                </a:solidFill>
                <a:sym typeface="Wingdings 2" panose="05020102010507070707"/>
              </a:rPr>
              <a:t></a:t>
            </a: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从疾病或病态等中）恢复过来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defTabSz="914400">
              <a:lnSpc>
                <a:spcPts val="37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We had a woman patient who was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recovering from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 knee replacement operation. </a:t>
            </a:r>
            <a:endParaRPr lang="en-US" altLang="zh-CN" sz="2800" i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defTabSz="914400">
              <a:lnSpc>
                <a:spcPts val="3700"/>
              </a:lnSpc>
            </a:pPr>
            <a:r>
              <a:rPr lang="en-US" altLang="zh-CN" sz="2800" b="1" dirty="0">
                <a:solidFill>
                  <a:schemeClr val="tx1"/>
                </a:solidFill>
                <a:sym typeface="Wingdings 2" panose="05020102010507070707"/>
              </a:rPr>
              <a:t>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vt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重新获得</a:t>
            </a:r>
            <a:r>
              <a:rPr lang="en-US" altLang="zh-CN" sz="2800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; </a:t>
            </a:r>
            <a:r>
              <a:rPr lang="zh-CN" altLang="en-US" sz="2800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找回</a:t>
            </a:r>
            <a:endParaRPr lang="zh-CN" altLang="en-US" sz="2800" b="1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defTabSz="914400">
              <a:lnSpc>
                <a:spcPts val="3700"/>
              </a:lnSpc>
            </a:pPr>
            <a:r>
              <a:rPr lang="en-US" altLang="zh-CN" sz="28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Authorities in New Zealand have decide to </a:t>
            </a:r>
            <a:r>
              <a:rPr lang="en-US" altLang="zh-CN" sz="2800" u="sng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recover bodies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from White Island after Monday’s volcanic eruption.</a:t>
            </a:r>
            <a:r>
              <a:rPr lang="en-US" altLang="zh-CN" sz="28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We worked hard to recover the lost time. </a:t>
            </a:r>
            <a:endParaRPr lang="en-US" altLang="zh-CN" sz="280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0535" y="5202555"/>
            <a:ext cx="7451090" cy="558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►</a:t>
            </a:r>
            <a:r>
              <a:rPr lang="en-US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 </a:t>
            </a:r>
            <a:r>
              <a:rPr lang="en-US" altLang="en-US" sz="2800" b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recovery</a:t>
            </a:r>
            <a:r>
              <a:rPr lang="en-US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 </a:t>
            </a:r>
            <a:r>
              <a:rPr lang="en-US" altLang="en-US" sz="2800" b="1" i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n </a:t>
            </a:r>
            <a:r>
              <a:rPr lang="en-US" altLang="en-US" sz="2800" b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 pitchFamily="2" charset="2"/>
              </a:rPr>
              <a:t>[C] &amp; [U]  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痊愈；重获；复苏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32860" y="3079115"/>
            <a:ext cx="5871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recover from 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从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...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中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恢复过来</a:t>
            </a:r>
            <a:endParaRPr lang="zh-CN" altLang="en-US" sz="32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7890" y="3534410"/>
            <a:ext cx="320992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97890" y="5251450"/>
            <a:ext cx="157226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3" grpId="0" bldLvl="0" animBg="1"/>
      <p:bldP spid="13" grpId="1" animBg="1"/>
      <p:bldP spid="2" grpId="0" bldLvl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" name="Docer搜索：半想象现实   http://chn.docer.com/works/?userid=199927538"/>
          <p:cNvSpPr txBox="1"/>
          <p:nvPr/>
        </p:nvSpPr>
        <p:spPr>
          <a:xfrm>
            <a:off x="2795905" y="2649855"/>
            <a:ext cx="65995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400" b="1">
                <a:solidFill>
                  <a:srgbClr val="314057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Language Points</a:t>
            </a:r>
            <a:endParaRPr lang="en-US" altLang="zh-CN" sz="6400" b="1">
              <a:solidFill>
                <a:srgbClr val="314057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5090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Docer搜索：半想象现实   http://chn.docer.com/works/?userid=199927538"/>
          <p:cNvSpPr txBox="1"/>
          <p:nvPr/>
        </p:nvSpPr>
        <p:spPr>
          <a:xfrm>
            <a:off x="1612265" y="144145"/>
            <a:ext cx="12706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rgbClr val="FFFADD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Amy</a:t>
            </a:r>
            <a:endParaRPr lang="en-US" altLang="zh-CN" sz="4000" b="1">
              <a:solidFill>
                <a:srgbClr val="FFFADD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4065" y="1995805"/>
            <a:ext cx="10761980" cy="235331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lnSpc>
                <a:spcPct val="175000"/>
              </a:lnSpc>
              <a:buClrTx/>
              <a:buSzTx/>
              <a:buFontTx/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I was so angry that I avoided her during school all day, and I still don’t 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feel like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respond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ing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sz="28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to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any of her online messages. The stress of this situation is killing me, and I’m 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at a </a:t>
            </a:r>
            <a:r>
              <a:rPr lang="en-US" altLang="zh-CN" sz="2800" b="1">
                <a:solidFill>
                  <a:srgbClr val="314057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loss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what to do next.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6545" y="0"/>
            <a:ext cx="1508760" cy="8566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accent1">
                    <a:lumMod val="50000"/>
                  </a:schemeClr>
                </a:solidFill>
              </a:rPr>
              <a:t>Para. 4</a:t>
            </a:r>
            <a:endParaRPr lang="en-US" altLang="zh-CN" sz="3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6785" y="2632710"/>
            <a:ext cx="1618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想要做</a:t>
            </a:r>
            <a:r>
              <a:rPr lang="en-US" altLang="zh-CN" sz="2800" b="1">
                <a:solidFill>
                  <a:srgbClr val="C00000"/>
                </a:solidFill>
              </a:rPr>
              <a:t>...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1640" y="2632710"/>
            <a:ext cx="1194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回复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79060" y="3429000"/>
            <a:ext cx="2839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不知所措，</a:t>
            </a:r>
            <a:r>
              <a:rPr lang="zh-CN" altLang="en-US" sz="2800" b="1">
                <a:solidFill>
                  <a:srgbClr val="C00000"/>
                </a:solidFill>
              </a:rPr>
              <a:t>困惑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4" grpId="0"/>
      <p:bldP spid="4" grpId="1"/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160" y="90170"/>
            <a:ext cx="2790825" cy="744220"/>
          </a:xfrm>
        </p:spPr>
        <p:txBody>
          <a:bodyPr>
            <a:normAutofit/>
          </a:bodyPr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8. loss</a:t>
            </a:r>
            <a:endParaRPr lang="en-US" sz="36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6585" y="1061085"/>
            <a:ext cx="1095946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After graduating from school, I'm </a:t>
            </a:r>
            <a:r>
              <a:rPr lang="zh-CN" altLang="en-US" sz="2800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at a loss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what to do next.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从学校毕业后，我不知道下一步该做什么。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① 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n.失去，丧失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weight loss 减重   loss of memory 失去记忆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loss of blood 失血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a sense of loss 失落感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②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n.亏损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make a loss 亏损       run/operate at a loss亏本经营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At f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i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rst, this company was operating at a loss, but it is now making profits.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一开始，这家公司一直在亏本经营，但是现在它已经在盈利了。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42200" y="1566545"/>
            <a:ext cx="3724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at a loss 不知所措，困惑</a:t>
            </a:r>
            <a:endParaRPr lang="zh-CN" altLang="en-US" sz="24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3575" y="1061085"/>
            <a:ext cx="890524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7543800" y="2026920"/>
            <a:ext cx="2825750" cy="20593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99665" y="2825750"/>
            <a:ext cx="95885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65095" y="3286760"/>
            <a:ext cx="82486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02330" y="2825750"/>
            <a:ext cx="220726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89960" y="3286760"/>
            <a:ext cx="211963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63575" y="4439920"/>
            <a:ext cx="1065974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5" grpId="0"/>
      <p:bldP spid="5" grpId="1"/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8160" y="90170"/>
            <a:ext cx="2790825" cy="744220"/>
          </a:xfrm>
        </p:spPr>
        <p:txBody>
          <a:bodyPr>
            <a:normAutofit/>
          </a:bodyPr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8. loss</a:t>
            </a:r>
            <a:endParaRPr lang="en-US" sz="3600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8515" y="1057910"/>
            <a:ext cx="9036050" cy="4742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③ n.去世;损失</a:t>
            </a:r>
            <a:endParaRPr lang="zh-CN" altLang="en-US" sz="2800" b="1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loss of life 人员伤亡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a big/great loss to...  …的巨大损失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We know that the loss of his wife dealt a heavy blow to him.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我们知道妻子的离世对他是一个沉重的打击。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【词汇积累】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lose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vi &amp; v. 丢失;失去;输掉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lost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adj. 迷路的;丢失的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loser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n. 输家;失败者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09520" y="1662430"/>
            <a:ext cx="173990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37305" y="2123440"/>
            <a:ext cx="219265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68680" y="3198495"/>
            <a:ext cx="718375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39140" y="4218305"/>
            <a:ext cx="79565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2625" y="4696460"/>
            <a:ext cx="79565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66140" y="5238115"/>
            <a:ext cx="79565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  <p:bldP spid="8" grpId="0" bldLvl="0" animBg="1"/>
      <p:bldP spid="8" grpId="1" animBg="1"/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13" grpId="0" bldLvl="0" animBg="1"/>
      <p:bldP spid="1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5090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Docer搜索：半想象现实   http://chn.docer.com/works/?userid=199927538"/>
          <p:cNvSpPr txBox="1"/>
          <p:nvPr/>
        </p:nvSpPr>
        <p:spPr>
          <a:xfrm>
            <a:off x="671195" y="144145"/>
            <a:ext cx="21412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rgbClr val="FFFADD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C</a:t>
            </a:r>
            <a:r>
              <a:rPr lang="en-US" altLang="zh-CN" sz="4000" b="1">
                <a:solidFill>
                  <a:srgbClr val="FFFADD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indy</a:t>
            </a:r>
            <a:endParaRPr lang="en-US" altLang="zh-CN" sz="4000" b="1">
              <a:solidFill>
                <a:srgbClr val="FFFADD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765" y="1097280"/>
            <a:ext cx="10995025" cy="536956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lnSpc>
                <a:spcPct val="175000"/>
              </a:lnSpc>
              <a:buClrTx/>
              <a:buSzTx/>
              <a:buFontTx/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I’m so sorry!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But this friendship </a:t>
            </a:r>
            <a:r>
              <a:rPr lang="en-US" altLang="zh-CN" sz="2800" b="1" u="sng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is worth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sav</a:t>
            </a:r>
            <a:r>
              <a:rPr lang="en-US" altLang="zh-CN" sz="2800" b="1" u="sng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ing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: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eight years is a long time!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Don’t be so quick to </a:t>
            </a:r>
            <a:r>
              <a:rPr lang="en-US" altLang="zh-CN" sz="28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judge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your friend. Perhaps she knows she’s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 in the wrong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and wants to </a:t>
            </a:r>
            <a:r>
              <a:rPr lang="en-US" altLang="zh-CN" sz="28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apologize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or maybe she has a simple explanation for her behaviour. 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In any</a:t>
            </a:r>
            <a:r>
              <a:rPr lang="en-US" altLang="zh-CN" sz="2800" b="1">
                <a:solidFill>
                  <a:srgbClr val="314057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 case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find an opportunity to 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have a full and frank talk with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her. Listen to what she has to say, and be sure to explain how you feel. I’m sure you can solve this problem together.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44870" y="941705"/>
            <a:ext cx="1618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值得做</a:t>
            </a:r>
            <a:r>
              <a:rPr lang="en-US" altLang="zh-CN" sz="2800" b="1">
                <a:solidFill>
                  <a:srgbClr val="C00000"/>
                </a:solidFill>
              </a:rPr>
              <a:t>...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26255" y="1762125"/>
            <a:ext cx="1618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rgbClr val="C00000"/>
                </a:solidFill>
              </a:rPr>
              <a:t>vt. </a:t>
            </a:r>
            <a:r>
              <a:rPr lang="zh-CN" altLang="en-US" sz="2800" b="1">
                <a:solidFill>
                  <a:srgbClr val="C00000"/>
                </a:solidFill>
              </a:rPr>
              <a:t>判断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0560" y="2522855"/>
            <a:ext cx="2583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在错误的一方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6255" y="2522855"/>
            <a:ext cx="2583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vi. </a:t>
            </a:r>
            <a:r>
              <a:rPr lang="zh-CN" altLang="en-US" sz="2800" b="1">
                <a:solidFill>
                  <a:srgbClr val="C00000"/>
                </a:solidFill>
              </a:rPr>
              <a:t>道歉，</a:t>
            </a:r>
            <a:r>
              <a:rPr lang="zh-CN" altLang="en-US" sz="2800" b="1">
                <a:solidFill>
                  <a:srgbClr val="C00000"/>
                </a:solidFill>
              </a:rPr>
              <a:t>谢罪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9235" y="3283585"/>
            <a:ext cx="1870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无论如何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1195" y="4039870"/>
            <a:ext cx="5229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和</a:t>
            </a:r>
            <a:r>
              <a:rPr lang="en-US" altLang="zh-CN" sz="2800" b="1">
                <a:solidFill>
                  <a:srgbClr val="C00000"/>
                </a:solidFill>
              </a:rPr>
              <a:t>...</a:t>
            </a:r>
            <a:r>
              <a:rPr lang="zh-CN" altLang="en-US" sz="2800" b="1">
                <a:solidFill>
                  <a:srgbClr val="C00000"/>
                </a:solidFill>
              </a:rPr>
              <a:t>有一次</a:t>
            </a:r>
            <a:r>
              <a:rPr lang="zh-CN" altLang="en-US" sz="2800" b="1">
                <a:solidFill>
                  <a:srgbClr val="C00000"/>
                </a:solidFill>
              </a:rPr>
              <a:t>充分、坦诚的</a:t>
            </a:r>
            <a:r>
              <a:rPr lang="zh-CN" altLang="en-US" sz="2800" b="1">
                <a:solidFill>
                  <a:srgbClr val="C00000"/>
                </a:solidFill>
              </a:rPr>
              <a:t>谈话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1630" y="90170"/>
            <a:ext cx="4917440" cy="744220"/>
          </a:xfrm>
        </p:spPr>
        <p:txBody>
          <a:bodyPr>
            <a:normAutofit/>
          </a:bodyPr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9. judge </a:t>
            </a:r>
            <a:r>
              <a:rPr kumimoji="1" lang="en-US" altLang="zh-CN" sz="3600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v. &amp; n.</a:t>
            </a:r>
            <a:endParaRPr kumimoji="1" lang="en-US" altLang="zh-CN" sz="3600" b="1" i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867" name="文本框 20"/>
          <p:cNvSpPr txBox="1">
            <a:spLocks noChangeArrowheads="1"/>
          </p:cNvSpPr>
          <p:nvPr/>
        </p:nvSpPr>
        <p:spPr bwMode="auto">
          <a:xfrm>
            <a:off x="890905" y="1306830"/>
            <a:ext cx="10183495" cy="4700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noAutofit/>
          </a:bodyPr>
          <a:p>
            <a:r>
              <a:rPr kumimoji="1" lang="en-US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kumimoji="1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on't </a:t>
            </a:r>
            <a:r>
              <a:rPr kumimoji="1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judge</a:t>
            </a:r>
            <a:r>
              <a:rPr kumimoji="1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 a book by its cover</a:t>
            </a:r>
            <a:r>
              <a:rPr kumimoji="1" lang="en-US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kumimoji="1" lang="en-US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Judging from/by</a:t>
            </a:r>
            <a:r>
              <a:rPr kumimoji="1" lang="en-US" altLang="zh-CN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 what he said, he was very disappointed.</a:t>
            </a:r>
            <a:endParaRPr kumimoji="1" lang="en-US" altLang="zh-CN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I </a:t>
            </a:r>
            <a:r>
              <a:rPr kumimoji="1"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judged</a:t>
            </a:r>
            <a:r>
              <a:rPr kumimoji="1" lang="en-US" altLang="zh-CN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 him to be about 50. </a:t>
            </a:r>
            <a:endParaRPr kumimoji="1" lang="en-US" altLang="zh-CN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kumimoji="1"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judge</a:t>
            </a:r>
            <a:r>
              <a:rPr kumimoji="1" lang="en-US" altLang="zh-CN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 sentenced him to five years in prison. </a:t>
            </a:r>
            <a:endParaRPr kumimoji="1" lang="en-US" altLang="zh-CN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A panel of </a:t>
            </a:r>
            <a:r>
              <a:rPr kumimoji="1"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judges</a:t>
            </a:r>
            <a:r>
              <a:rPr kumimoji="1" lang="en-US" altLang="zh-CN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 is now selecting the finalists.</a:t>
            </a:r>
            <a:endParaRPr kumimoji="1" lang="en-US" altLang="zh-CN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zh-CN" altLang="en-US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     </a:t>
            </a:r>
            <a:endParaRPr kumimoji="1" lang="zh-CN" altLang="en-US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871" name="矩形 24"/>
          <p:cNvSpPr>
            <a:spLocks noChangeArrowheads="1"/>
          </p:cNvSpPr>
          <p:nvPr/>
        </p:nvSpPr>
        <p:spPr bwMode="auto">
          <a:xfrm>
            <a:off x="2319338" y="1828483"/>
            <a:ext cx="230632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kumimoji="1" lang="en-US" altLang="zh-CN" sz="28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v. </a:t>
            </a:r>
            <a:r>
              <a:rPr kumimoji="1" lang="zh-CN" altLang="en-US" sz="28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评价，鉴定</a:t>
            </a:r>
            <a:endParaRPr kumimoji="1" lang="zh-CN" altLang="en-US" sz="2800" b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872" name="矩形 25"/>
          <p:cNvSpPr>
            <a:spLocks noChangeArrowheads="1"/>
          </p:cNvSpPr>
          <p:nvPr/>
        </p:nvSpPr>
        <p:spPr bwMode="auto">
          <a:xfrm>
            <a:off x="2145666" y="4732973"/>
            <a:ext cx="127317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n. 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法官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矩形 2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50073" y="2775268"/>
            <a:ext cx="230632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kumimoji="1" lang="en-US" altLang="zh-CN" sz="28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v. </a:t>
            </a:r>
            <a:r>
              <a:rPr kumimoji="1" lang="zh-CN" altLang="en-US" sz="28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判断，断定</a:t>
            </a:r>
            <a:endParaRPr kumimoji="1" lang="zh-CN" altLang="en-US" sz="2800" b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2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95296" y="5743893"/>
            <a:ext cx="163068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n. 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裁判员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2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3543" y="3841433"/>
            <a:ext cx="221742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kumimoji="1" lang="en-US" altLang="zh-CN" sz="28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v.</a:t>
            </a:r>
            <a:r>
              <a:rPr kumimoji="1" lang="zh-CN" altLang="en-US" sz="28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估计，猜测</a:t>
            </a:r>
            <a:endParaRPr kumimoji="1" lang="zh-CN" altLang="en-US" sz="2800" b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17"/>
          <p:cNvSpPr txBox="1">
            <a:spLocks noChangeArrowheads="1"/>
          </p:cNvSpPr>
          <p:nvPr/>
        </p:nvSpPr>
        <p:spPr bwMode="auto">
          <a:xfrm>
            <a:off x="7195820" y="493395"/>
            <a:ext cx="4500880" cy="1137285"/>
          </a:xfrm>
          <a:prstGeom prst="rect">
            <a:avLst/>
          </a:prstGeom>
          <a:solidFill>
            <a:srgbClr val="EAD5F3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kumimoji="1" lang="en-US" altLang="zh-CN" sz="36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judgement  </a:t>
            </a:r>
            <a:r>
              <a:rPr kumimoji="1" lang="en-US" altLang="zh-CN" sz="3600" b="1" i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kumimoji="1" lang="en-US" altLang="zh-CN" sz="3600" b="1" i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sz="3200" b="1" i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n.</a:t>
            </a:r>
            <a:r>
              <a:rPr kumimoji="1" lang="zh-CN" altLang="en-US" sz="3200" b="1" i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判断力，看法，判决</a:t>
            </a:r>
            <a:endParaRPr kumimoji="1" lang="zh-CN" altLang="en-US" sz="3200" b="1" i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  <p:bldP spid="36871" grpId="0"/>
      <p:bldP spid="36872" grpId="0"/>
      <p:bldP spid="2" grpId="0"/>
      <p:bldP spid="5" grpId="0"/>
      <p:bldP spid="6" grpId="0"/>
      <p:bldP spid="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-22225"/>
            <a:ext cx="6417945" cy="856615"/>
          </a:xfrm>
        </p:spPr>
        <p:txBody>
          <a:bodyPr>
            <a:normAutofit/>
          </a:bodyPr>
          <a:p>
            <a:pPr>
              <a:defRPr/>
            </a:pPr>
            <a:r>
              <a:rPr lang="en-US" sz="3555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10. apology &amp; apologize</a:t>
            </a:r>
            <a:endParaRPr lang="en-US" sz="3555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03426" name="图片 92167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2425" y="813435"/>
            <a:ext cx="7687310" cy="5754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27" name="文本框 4"/>
          <p:cNvSpPr txBox="1"/>
          <p:nvPr/>
        </p:nvSpPr>
        <p:spPr>
          <a:xfrm>
            <a:off x="4238625" y="3624580"/>
            <a:ext cx="778510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lnSpc>
                <a:spcPct val="100000"/>
              </a:lnSpc>
            </a:pPr>
            <a:r>
              <a:rPr lang="zh-CN" altLang="en-US" sz="3000" dirty="0">
                <a:latin typeface="Times New Roman" panose="02020603050405020304" charset="0"/>
                <a:ea typeface="等线" panose="02010600030101010101" pitchFamily="2" charset="-122"/>
              </a:rPr>
              <a:t>　　</a:t>
            </a:r>
            <a:r>
              <a:rPr lang="en-US" altLang="zh-CN" sz="3000" dirty="0">
                <a:latin typeface="Times New Roman" panose="02020603050405020304" charset="0"/>
                <a:ea typeface="等线" panose="02010600030101010101" pitchFamily="2" charset="-122"/>
              </a:rPr>
              <a:t>Rudy Gobert is the first NBA player to test positive for coronavirus. He admits being careless, and he has </a:t>
            </a:r>
            <a:r>
              <a:rPr lang="en-US" altLang="zh-CN" sz="3000" u="sng" dirty="0">
                <a:latin typeface="Times New Roman" panose="02020603050405020304" charset="0"/>
                <a:ea typeface="等线" panose="02010600030101010101" pitchFamily="2" charset="-122"/>
              </a:rPr>
              <a:t>apologized for </a:t>
            </a:r>
            <a:r>
              <a:rPr lang="en-US" altLang="zh-CN" sz="3000" dirty="0">
                <a:latin typeface="Times New Roman" panose="02020603050405020304" charset="0"/>
                <a:ea typeface="等线" panose="02010600030101010101" pitchFamily="2" charset="-122"/>
              </a:rPr>
              <a:t>his behavior.</a:t>
            </a:r>
            <a:endParaRPr lang="zh-CN" altLang="en-US" sz="3000" dirty="0">
              <a:latin typeface="Times New Roman" panose="02020603050405020304" charset="0"/>
              <a:ea typeface="等线" panose="02010600030101010101" pitchFamily="2" charset="-122"/>
            </a:endParaRPr>
          </a:p>
        </p:txBody>
      </p:sp>
      <p:pic>
        <p:nvPicPr>
          <p:cNvPr id="103428" name="文本框 5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65" y="2982595"/>
            <a:ext cx="6137275" cy="589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29" name="矩形 6"/>
          <p:cNvSpPr/>
          <p:nvPr/>
        </p:nvSpPr>
        <p:spPr>
          <a:xfrm>
            <a:off x="5305425" y="5267325"/>
            <a:ext cx="5765165" cy="64516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EA6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3600" dirty="0">
                <a:solidFill>
                  <a:srgbClr val="2D19F1"/>
                </a:solidFill>
                <a:latin typeface="Times New Roman" panose="02020603050405020304" charset="0"/>
                <a:ea typeface="等线" panose="02010600030101010101" pitchFamily="2" charset="-122"/>
              </a:rPr>
              <a:t>apologize to sb for (doing) sth</a:t>
            </a:r>
            <a:endParaRPr lang="en-US" altLang="zh-CN" sz="3600" dirty="0">
              <a:solidFill>
                <a:srgbClr val="2D19F1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454025" y="1207770"/>
            <a:ext cx="3578860" cy="4942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9" grpId="0" bldLvl="0" animBg="1"/>
      <p:bldP spid="10342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-22225"/>
            <a:ext cx="5851525" cy="856615"/>
          </a:xfrm>
        </p:spPr>
        <p:txBody>
          <a:bodyPr>
            <a:normAutofit/>
          </a:bodyPr>
          <a:p>
            <a:pPr>
              <a:defRPr/>
            </a:pPr>
            <a:r>
              <a:rPr lang="en-US" sz="3555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10. apology &amp; apologize</a:t>
            </a:r>
            <a:endParaRPr lang="en-US" sz="3555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0596" name="文本框 1"/>
          <p:cNvSpPr txBox="1"/>
          <p:nvPr/>
        </p:nvSpPr>
        <p:spPr>
          <a:xfrm>
            <a:off x="1483360" y="1033145"/>
            <a:ext cx="9748520" cy="681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charset="0"/>
              </a:rPr>
              <a:t>主动</a:t>
            </a:r>
            <a:r>
              <a:rPr lang="zh-CN" altLang="en-US" sz="3200" dirty="0">
                <a:latin typeface="Times New Roman" panose="02020603050405020304" charset="0"/>
              </a:rPr>
              <a:t>道歉</a:t>
            </a:r>
            <a:r>
              <a:rPr lang="en-US" altLang="zh-CN" sz="3200" dirty="0">
                <a:latin typeface="Times New Roman" panose="02020603050405020304" charset="0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charset="0"/>
              </a:rPr>
              <a:t>致</a:t>
            </a:r>
            <a:r>
              <a:rPr lang="zh-CN" altLang="en-US" sz="3200" dirty="0">
                <a:latin typeface="Times New Roman" panose="02020603050405020304" charset="0"/>
              </a:rPr>
              <a:t>歉</a:t>
            </a:r>
            <a:r>
              <a:rPr lang="en-US" altLang="zh-CN" sz="3200" dirty="0">
                <a:latin typeface="Times New Roman" panose="02020603050405020304" charset="0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charset="0"/>
              </a:rPr>
              <a:t>要求</a:t>
            </a:r>
            <a:r>
              <a:rPr lang="zh-CN" altLang="en-US" sz="3200" dirty="0">
                <a:latin typeface="Times New Roman" panose="02020603050405020304" charset="0"/>
              </a:rPr>
              <a:t>道歉</a:t>
            </a:r>
            <a:r>
              <a:rPr lang="en-US" altLang="zh-CN" sz="3200" dirty="0">
                <a:latin typeface="Times New Roman" panose="02020603050405020304" charset="0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charset="0"/>
              </a:rPr>
              <a:t>接受</a:t>
            </a:r>
            <a:r>
              <a:rPr lang="zh-CN" altLang="en-US" sz="3200" dirty="0">
                <a:latin typeface="Times New Roman" panose="02020603050405020304" charset="0"/>
              </a:rPr>
              <a:t>道歉</a:t>
            </a:r>
            <a:r>
              <a:rPr lang="en-US" altLang="zh-CN" sz="3200" dirty="0">
                <a:latin typeface="Times New Roman" panose="02020603050405020304" charset="0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charset="0"/>
              </a:rPr>
              <a:t>欠</a:t>
            </a:r>
            <a:r>
              <a:rPr lang="zh-CN" altLang="en-US" sz="3200" dirty="0">
                <a:latin typeface="Times New Roman" panose="02020603050405020304" charset="0"/>
              </a:rPr>
              <a:t>某人一个道歉</a:t>
            </a:r>
            <a:endParaRPr lang="zh-CN" altLang="en-US" sz="3200" dirty="0">
              <a:latin typeface="Times New Roman" panose="020206030504050203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93825" y="1793875"/>
            <a:ext cx="1477010" cy="762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14170" y="1913890"/>
            <a:ext cx="1437640" cy="5835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4"/>
                </a:solidFill>
              </a:rPr>
              <a:t>offer</a:t>
            </a:r>
            <a:endParaRPr lang="en-US" altLang="zh-CN" sz="3200">
              <a:solidFill>
                <a:schemeClr val="accent4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048635" y="1793875"/>
            <a:ext cx="1477010" cy="762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745355" y="1793875"/>
            <a:ext cx="1477010" cy="762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472555" y="1793875"/>
            <a:ext cx="1477010" cy="762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179435" y="1793875"/>
            <a:ext cx="1477010" cy="762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51200" y="1913890"/>
            <a:ext cx="1437640" cy="5835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accent4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make</a:t>
            </a:r>
            <a:endParaRPr lang="en-US" altLang="zh-CN" sz="3200" dirty="0">
              <a:solidFill>
                <a:schemeClr val="accent4"/>
              </a:solidFill>
              <a:latin typeface="Times New Roman" panose="02020603050405020304" charset="0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84725" y="1913890"/>
            <a:ext cx="1757045" cy="5835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accent4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demand</a:t>
            </a:r>
            <a:endParaRPr lang="en-US" altLang="zh-CN" sz="3200" dirty="0">
              <a:solidFill>
                <a:schemeClr val="accent4"/>
              </a:solidFill>
              <a:latin typeface="Times New Roman" panose="02020603050405020304" charset="0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93205" y="1880870"/>
            <a:ext cx="1757045" cy="5835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accent4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accept</a:t>
            </a:r>
            <a:endParaRPr lang="en-US" altLang="zh-CN" sz="3200" dirty="0">
              <a:solidFill>
                <a:schemeClr val="accent4"/>
              </a:solidFill>
              <a:latin typeface="Times New Roman" panose="02020603050405020304" charset="0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44205" y="1913890"/>
            <a:ext cx="1757045" cy="5835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accent4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owe sb </a:t>
            </a:r>
            <a:endParaRPr lang="en-US" altLang="zh-CN" sz="3200" dirty="0">
              <a:solidFill>
                <a:schemeClr val="accent4"/>
              </a:solidFill>
              <a:latin typeface="Times New Roman" panose="02020603050405020304" charset="0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20895" y="3107690"/>
            <a:ext cx="2228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rgbClr val="2D19F1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an apology</a:t>
            </a:r>
            <a:endParaRPr lang="zh-CN" altLang="en-US" sz="3200"/>
          </a:p>
        </p:txBody>
      </p:sp>
      <p:sp>
        <p:nvSpPr>
          <p:cNvPr id="6" name="右大括号 5"/>
          <p:cNvSpPr/>
          <p:nvPr/>
        </p:nvSpPr>
        <p:spPr>
          <a:xfrm rot="5400000">
            <a:off x="5476875" y="-624205"/>
            <a:ext cx="365760" cy="70980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37958" y="3731895"/>
          <a:ext cx="8745220" cy="1299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6305"/>
                <a:gridCol w="2186305"/>
                <a:gridCol w="2186305"/>
                <a:gridCol w="2186305"/>
              </a:tblGrid>
              <a:tr h="671830">
                <a:tc>
                  <a:txBody>
                    <a:bodyPr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</a:tr>
              <a:tr h="628015">
                <a:tc>
                  <a:txBody>
                    <a:bodyPr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9194" name="文本框 11"/>
          <p:cNvSpPr txBox="1">
            <a:spLocks noChangeArrowheads="1"/>
          </p:cNvSpPr>
          <p:nvPr/>
        </p:nvSpPr>
        <p:spPr bwMode="auto">
          <a:xfrm>
            <a:off x="3665221" y="3812858"/>
            <a:ext cx="1725612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zh-CN" altLang="en-US" sz="28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2800" b="1">
                <a:latin typeface="Times New Roman" panose="02020603050405020304" charset="0"/>
                <a:cs typeface="Times New Roman" panose="02020603050405020304" charset="0"/>
              </a:rPr>
              <a:t>apology</a:t>
            </a:r>
            <a:endParaRPr kumimoji="1"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195" name="文本框 12"/>
          <p:cNvSpPr txBox="1">
            <a:spLocks noChangeArrowheads="1"/>
          </p:cNvSpPr>
          <p:nvPr/>
        </p:nvSpPr>
        <p:spPr bwMode="auto">
          <a:xfrm>
            <a:off x="3774758" y="4484370"/>
            <a:ext cx="2043113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28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apologize</a:t>
            </a:r>
            <a:endParaRPr kumimoji="1" lang="en-US" altLang="zh-CN" sz="28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196" name="文本框 13"/>
          <p:cNvSpPr txBox="1">
            <a:spLocks noChangeArrowheads="1"/>
          </p:cNvSpPr>
          <p:nvPr/>
        </p:nvSpPr>
        <p:spPr bwMode="auto">
          <a:xfrm>
            <a:off x="5892483" y="3804920"/>
            <a:ext cx="1725613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2800" b="1">
                <a:latin typeface="Times New Roman" panose="02020603050405020304" charset="0"/>
                <a:cs typeface="Times New Roman" panose="02020603050405020304" charset="0"/>
              </a:rPr>
              <a:t>summary</a:t>
            </a:r>
            <a:endParaRPr kumimoji="1"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197" name="文本框 14"/>
          <p:cNvSpPr txBox="1">
            <a:spLocks noChangeArrowheads="1"/>
          </p:cNvSpPr>
          <p:nvPr/>
        </p:nvSpPr>
        <p:spPr bwMode="auto">
          <a:xfrm>
            <a:off x="5892483" y="4449445"/>
            <a:ext cx="194627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28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summarize</a:t>
            </a:r>
            <a:endParaRPr kumimoji="1" lang="en-US" altLang="zh-CN" sz="28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198" name="文本框 15"/>
          <p:cNvSpPr txBox="1">
            <a:spLocks noChangeArrowheads="1"/>
          </p:cNvSpPr>
          <p:nvPr/>
        </p:nvSpPr>
        <p:spPr bwMode="auto">
          <a:xfrm>
            <a:off x="7987983" y="3787458"/>
            <a:ext cx="1725613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2800" b="1">
                <a:latin typeface="Times New Roman" panose="02020603050405020304" charset="0"/>
                <a:cs typeface="Times New Roman" panose="02020603050405020304" charset="0"/>
              </a:rPr>
              <a:t>standard</a:t>
            </a:r>
            <a:endParaRPr kumimoji="1" lang="en-US" altLang="zh-CN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199" name="文本框 16"/>
          <p:cNvSpPr txBox="1">
            <a:spLocks noChangeArrowheads="1"/>
          </p:cNvSpPr>
          <p:nvPr/>
        </p:nvSpPr>
        <p:spPr bwMode="auto">
          <a:xfrm>
            <a:off x="7978458" y="4495483"/>
            <a:ext cx="2411413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28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standardize</a:t>
            </a:r>
            <a:endParaRPr kumimoji="1" lang="en-US" altLang="zh-CN" sz="28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190" name="文本框 7"/>
          <p:cNvSpPr txBox="1">
            <a:spLocks noChangeArrowheads="1"/>
          </p:cNvSpPr>
          <p:nvPr/>
        </p:nvSpPr>
        <p:spPr bwMode="auto">
          <a:xfrm>
            <a:off x="1787843" y="3770630"/>
            <a:ext cx="1466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zh-CN" altLang="en-US" sz="2800" b="1">
                <a:latin typeface="Times New Roman" panose="02020603050405020304" charset="0"/>
                <a:cs typeface="Times New Roman" panose="02020603050405020304" charset="0"/>
              </a:rPr>
              <a:t>名词</a:t>
            </a:r>
            <a:endParaRPr kumimoji="1"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191" name="文本框 8"/>
          <p:cNvSpPr txBox="1">
            <a:spLocks noChangeArrowheads="1"/>
          </p:cNvSpPr>
          <p:nvPr/>
        </p:nvSpPr>
        <p:spPr bwMode="auto">
          <a:xfrm>
            <a:off x="1783081" y="4481830"/>
            <a:ext cx="146843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zh-CN" altLang="en-US" sz="2800" b="1">
                <a:latin typeface="Times New Roman" panose="02020603050405020304" charset="0"/>
                <a:cs typeface="Times New Roman" panose="02020603050405020304" charset="0"/>
              </a:rPr>
              <a:t>动词</a:t>
            </a:r>
            <a:endParaRPr kumimoji="1"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93508" y="5121593"/>
          <a:ext cx="8745220" cy="1343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6305"/>
                <a:gridCol w="2186305"/>
                <a:gridCol w="2186305"/>
                <a:gridCol w="2186305"/>
              </a:tblGrid>
              <a:tr h="671830">
                <a:tc>
                  <a:txBody>
                    <a:bodyPr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9192" name="文本框 9"/>
          <p:cNvSpPr txBox="1">
            <a:spLocks noChangeArrowheads="1"/>
          </p:cNvSpPr>
          <p:nvPr/>
        </p:nvSpPr>
        <p:spPr bwMode="auto">
          <a:xfrm>
            <a:off x="1755458" y="5173980"/>
            <a:ext cx="1466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zh-CN" altLang="en-US" sz="2800" b="1">
                <a:latin typeface="Times New Roman" panose="02020603050405020304" charset="0"/>
                <a:cs typeface="Times New Roman" panose="02020603050405020304" charset="0"/>
              </a:rPr>
              <a:t>形容词</a:t>
            </a:r>
            <a:endParaRPr kumimoji="1"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193" name="文本框 10"/>
          <p:cNvSpPr txBox="1">
            <a:spLocks noChangeArrowheads="1"/>
          </p:cNvSpPr>
          <p:nvPr/>
        </p:nvSpPr>
        <p:spPr bwMode="auto">
          <a:xfrm>
            <a:off x="1755458" y="5934393"/>
            <a:ext cx="1466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zh-CN" altLang="en-US" sz="2800" b="1">
                <a:latin typeface="Times New Roman" panose="02020603050405020304" charset="0"/>
                <a:cs typeface="Times New Roman" panose="02020603050405020304" charset="0"/>
              </a:rPr>
              <a:t>动词</a:t>
            </a:r>
            <a:endParaRPr kumimoji="1"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200" name="文本框 17"/>
          <p:cNvSpPr txBox="1">
            <a:spLocks noChangeArrowheads="1"/>
          </p:cNvSpPr>
          <p:nvPr/>
        </p:nvSpPr>
        <p:spPr bwMode="auto">
          <a:xfrm>
            <a:off x="3730308" y="5202555"/>
            <a:ext cx="84137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2800" b="1">
                <a:latin typeface="Times New Roman" panose="02020603050405020304" charset="0"/>
                <a:cs typeface="Times New Roman" panose="02020603050405020304" charset="0"/>
              </a:rPr>
              <a:t>real</a:t>
            </a:r>
            <a:endParaRPr kumimoji="1"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201" name="文本框 18"/>
          <p:cNvSpPr txBox="1">
            <a:spLocks noChangeArrowheads="1"/>
          </p:cNvSpPr>
          <p:nvPr/>
        </p:nvSpPr>
        <p:spPr bwMode="auto">
          <a:xfrm>
            <a:off x="5859146" y="5173980"/>
            <a:ext cx="176212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2800" b="1">
                <a:latin typeface="Times New Roman" panose="02020603050405020304" charset="0"/>
                <a:cs typeface="Times New Roman" panose="02020603050405020304" charset="0"/>
              </a:rPr>
              <a:t>special</a:t>
            </a:r>
            <a:endParaRPr kumimoji="1"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202" name="文本框 19"/>
          <p:cNvSpPr txBox="1">
            <a:spLocks noChangeArrowheads="1"/>
          </p:cNvSpPr>
          <p:nvPr/>
        </p:nvSpPr>
        <p:spPr bwMode="auto">
          <a:xfrm>
            <a:off x="7983221" y="5242243"/>
            <a:ext cx="215582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2800" b="1">
                <a:latin typeface="Times New Roman" panose="02020603050405020304" charset="0"/>
                <a:cs typeface="Times New Roman" panose="02020603050405020304" charset="0"/>
              </a:rPr>
              <a:t>industrial</a:t>
            </a:r>
            <a:endParaRPr kumimoji="1"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203" name="文本框 20"/>
          <p:cNvSpPr txBox="1">
            <a:spLocks noChangeArrowheads="1"/>
          </p:cNvSpPr>
          <p:nvPr/>
        </p:nvSpPr>
        <p:spPr bwMode="auto">
          <a:xfrm>
            <a:off x="3730308" y="5808980"/>
            <a:ext cx="211772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28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realize</a:t>
            </a:r>
            <a:endParaRPr kumimoji="1" lang="en-US" altLang="zh-CN" sz="28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204" name="文本框 21"/>
          <p:cNvSpPr txBox="1">
            <a:spLocks noChangeArrowheads="1"/>
          </p:cNvSpPr>
          <p:nvPr/>
        </p:nvSpPr>
        <p:spPr bwMode="auto">
          <a:xfrm>
            <a:off x="5848033" y="5828030"/>
            <a:ext cx="20399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28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specialize</a:t>
            </a:r>
            <a:endParaRPr kumimoji="1" lang="en-US" altLang="zh-CN" sz="28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205" name="文本框 22"/>
          <p:cNvSpPr txBox="1">
            <a:spLocks noChangeArrowheads="1"/>
          </p:cNvSpPr>
          <p:nvPr/>
        </p:nvSpPr>
        <p:spPr bwMode="auto">
          <a:xfrm>
            <a:off x="7983221" y="5828030"/>
            <a:ext cx="2170112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28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industrialize</a:t>
            </a:r>
            <a:endParaRPr kumimoji="1" lang="en-US" altLang="zh-CN" sz="28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3545" y="2863850"/>
            <a:ext cx="3629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2800" b="1">
                <a:ea typeface="楷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sz="2800" b="1">
                <a:solidFill>
                  <a:srgbClr val="FF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-ize</a:t>
            </a:r>
            <a:r>
              <a:rPr kumimoji="1" lang="zh-CN" altLang="en-US" sz="2800" b="1">
                <a:ea typeface="楷体" panose="02010609060101010101" charset="-122"/>
                <a:cs typeface="Times New Roman" panose="02020603050405020304" charset="0"/>
                <a:sym typeface="+mn-ea"/>
              </a:rPr>
              <a:t>意思为</a:t>
            </a:r>
            <a:r>
              <a:rPr kumimoji="1" lang="en-US" altLang="zh-CN" sz="2800" b="1">
                <a:ea typeface="楷体" panose="02010609060101010101" charset="-122"/>
                <a:cs typeface="Times New Roman" panose="02020603050405020304" charset="0"/>
                <a:sym typeface="+mn-ea"/>
              </a:rPr>
              <a:t>“</a:t>
            </a:r>
            <a:r>
              <a:rPr kumimoji="1" lang="zh-CN" altLang="en-US" sz="2800" b="1">
                <a:solidFill>
                  <a:srgbClr val="FF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使成</a:t>
            </a:r>
            <a:r>
              <a:rPr kumimoji="1" lang="en-US" altLang="zh-CN" sz="2800" b="1">
                <a:solidFill>
                  <a:srgbClr val="FF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……</a:t>
            </a:r>
            <a:r>
              <a:rPr kumimoji="1" lang="zh-CN" altLang="en-US" sz="2800" b="1">
                <a:solidFill>
                  <a:srgbClr val="FF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状态</a:t>
            </a:r>
            <a:r>
              <a:rPr kumimoji="1" lang="en-US" altLang="zh-CN" sz="2800" b="1">
                <a:solidFill>
                  <a:srgbClr val="FF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; </a:t>
            </a:r>
            <a:r>
              <a:rPr kumimoji="1" lang="zh-CN" altLang="en-US" sz="2800" b="1">
                <a:solidFill>
                  <a:srgbClr val="FF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使</a:t>
            </a:r>
            <a:r>
              <a:rPr kumimoji="1" lang="en-US" altLang="zh-CN" sz="2800" b="1">
                <a:solidFill>
                  <a:srgbClr val="FF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……</a:t>
            </a:r>
            <a:r>
              <a:rPr kumimoji="1" lang="zh-CN" altLang="en-US" sz="2800" b="1">
                <a:solidFill>
                  <a:srgbClr val="FF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化</a:t>
            </a:r>
            <a:r>
              <a:rPr kumimoji="1" lang="en-US" altLang="zh-CN" sz="2800" b="1">
                <a:ea typeface="楷体" panose="02010609060101010101" charset="-122"/>
                <a:cs typeface="Times New Roman" panose="02020603050405020304" charset="0"/>
                <a:sym typeface="+mn-ea"/>
              </a:rPr>
              <a:t>”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95" grpId="0"/>
      <p:bldP spid="49204" grpId="0"/>
      <p:bldP spid="49205" grpId="0"/>
      <p:bldP spid="8" grpId="0" animBg="1"/>
      <p:bldP spid="14" grpId="0" animBg="1"/>
      <p:bldP spid="15" grpId="0" animBg="1"/>
      <p:bldP spid="16" grpId="0" animBg="1"/>
      <p:bldP spid="17" grpId="0" animBg="1"/>
      <p:bldP spid="8" grpId="1" animBg="1"/>
      <p:bldP spid="14" grpId="1" animBg="1"/>
      <p:bldP spid="15" grpId="1" animBg="1"/>
      <p:bldP spid="16" grpId="1" animBg="1"/>
      <p:bldP spid="1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-22225"/>
            <a:ext cx="3108960" cy="856615"/>
          </a:xfrm>
        </p:spPr>
        <p:txBody>
          <a:bodyPr>
            <a:normAutofit/>
          </a:bodyPr>
          <a:p>
            <a:pPr>
              <a:defRPr/>
            </a:pPr>
            <a:r>
              <a:rPr lang="en-US" sz="3555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11. case</a:t>
            </a:r>
            <a:endParaRPr lang="en-US" sz="3555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9269" name="矩形 5"/>
          <p:cNvSpPr/>
          <p:nvPr/>
        </p:nvSpPr>
        <p:spPr>
          <a:xfrm>
            <a:off x="547336" y="1989456"/>
            <a:ext cx="75793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You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等线" panose="02010600030101010101" pitchFamily="2" charset="-122"/>
              </a:rPr>
              <a:t>’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d better take the keys </a:t>
            </a:r>
            <a:r>
              <a:rPr lang="en-US" altLang="zh-CN" sz="3200" u="sng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 case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I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等线" panose="02010600030101010101" pitchFamily="2" charset="-122"/>
              </a:rPr>
              <a:t>’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m out. </a:t>
            </a:r>
            <a:endParaRPr lang="zh-CN" altLang="en-US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9270" name="矩形 8"/>
          <p:cNvSpPr/>
          <p:nvPr/>
        </p:nvSpPr>
        <p:spPr>
          <a:xfrm>
            <a:off x="547370" y="1103630"/>
            <a:ext cx="7452995" cy="878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lnSpc>
                <a:spcPct val="80000"/>
              </a:lnSpc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There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等线" panose="02010600030101010101" pitchFamily="2" charset="-122"/>
              </a:rPr>
              <a:t>’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s no point complaining now—we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等线" panose="02010600030101010101" pitchFamily="2" charset="-122"/>
              </a:rPr>
              <a:t>’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re leaving tomorrow </a:t>
            </a:r>
            <a:r>
              <a:rPr lang="en-US" altLang="zh-CN" sz="3200" u="sng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 any case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. </a:t>
            </a:r>
            <a:endParaRPr lang="zh-CN" altLang="en-US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9271" name="矩形 9"/>
          <p:cNvSpPr/>
          <p:nvPr/>
        </p:nvSpPr>
        <p:spPr>
          <a:xfrm>
            <a:off x="547336" y="2531746"/>
            <a:ext cx="607822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200" u="sng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 case of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fire, ring the alarm bell.</a:t>
            </a:r>
            <a:endParaRPr lang="zh-CN" altLang="en-US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9272" name="矩形 10"/>
          <p:cNvSpPr/>
          <p:nvPr/>
        </p:nvSpPr>
        <p:spPr>
          <a:xfrm>
            <a:off x="553051" y="5035868"/>
            <a:ext cx="10690225" cy="9772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—I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等线" panose="02010600030101010101" pitchFamily="2" charset="-122"/>
              </a:rPr>
              <a:t>’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ve made up my mind.</a:t>
            </a:r>
            <a:endParaRPr lang="en-US" altLang="zh-CN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等线" panose="02010600030101010101" pitchFamily="2" charset="-122"/>
              </a:rPr>
              <a:t>—</a:t>
            </a:r>
            <a:r>
              <a:rPr lang="en-US" altLang="zh-CN" sz="3200" u="sng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 that case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, there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等线" panose="02010600030101010101" pitchFamily="2" charset="-122"/>
              </a:rPr>
              <a:t>’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s no point discussing it. </a:t>
            </a:r>
            <a:endParaRPr lang="zh-CN" altLang="en-US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7370" y="3219450"/>
            <a:ext cx="6979920" cy="87884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9EDEE">
                    <a:alpha val="47000"/>
                  </a:srgbClr>
                </a:solidFill>
              </a14:hiddenFill>
            </a:ext>
          </a:extLst>
        </p:spPr>
        <p:txBody>
          <a:bodyPr wrap="square" anchor="t">
            <a:spAutoFit/>
          </a:bodyPr>
          <a:p>
            <a:pPr>
              <a:lnSpc>
                <a:spcPct val="80000"/>
              </a:lnSpc>
            </a:pPr>
            <a:r>
              <a:rPr lang="zh-CN" altLang="zh-CN" sz="32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 no case</a:t>
            </a:r>
            <a:r>
              <a:rPr lang="zh-CN" altLang="zh-CN" sz="3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may you leave the baby alone at home. </a:t>
            </a:r>
            <a:endParaRPr lang="zh-CN" altLang="zh-CN" sz="3200" b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7370" y="4202430"/>
            <a:ext cx="6679565" cy="87884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9EDEE">
                    <a:alpha val="47000"/>
                  </a:srgbClr>
                </a:solidFill>
              </a14:hiddenFill>
            </a:ext>
          </a:extLst>
        </p:spPr>
        <p:txBody>
          <a:bodyPr wrap="square" anchor="t">
            <a:spAutoFit/>
          </a:bodyPr>
          <a:p>
            <a:pPr>
              <a:lnSpc>
                <a:spcPct val="80000"/>
              </a:lnSpc>
            </a:pPr>
            <a:r>
              <a:rPr lang="zh-CN" altLang="zh-CN" sz="3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Hospital admission is not necessary </a:t>
            </a:r>
            <a:r>
              <a:rPr lang="zh-CN" altLang="zh-CN" sz="32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in most cases</a:t>
            </a:r>
            <a:r>
              <a:rPr lang="zh-CN" altLang="zh-CN" sz="3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. </a:t>
            </a:r>
            <a:endParaRPr lang="zh-CN" altLang="zh-CN" sz="3200" b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9266" name="矩形 2"/>
          <p:cNvSpPr/>
          <p:nvPr/>
        </p:nvSpPr>
        <p:spPr>
          <a:xfrm>
            <a:off x="8126730" y="1989455"/>
            <a:ext cx="2164080" cy="52197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以防万一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9267" name="矩形 3"/>
          <p:cNvSpPr/>
          <p:nvPr/>
        </p:nvSpPr>
        <p:spPr>
          <a:xfrm>
            <a:off x="8126730" y="2697480"/>
            <a:ext cx="2267585" cy="52197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如果，假使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9268" name="矩形 4"/>
          <p:cNvSpPr/>
          <p:nvPr/>
        </p:nvSpPr>
        <p:spPr>
          <a:xfrm>
            <a:off x="8126730" y="5453380"/>
            <a:ext cx="1699260" cy="52197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既然那样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9274" name="矩形 1"/>
          <p:cNvSpPr/>
          <p:nvPr/>
        </p:nvSpPr>
        <p:spPr>
          <a:xfrm>
            <a:off x="8093075" y="1193800"/>
            <a:ext cx="3488690" cy="52197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无论如何，不管怎样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89265" y="3415665"/>
            <a:ext cx="2701290" cy="9531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决不</a:t>
            </a:r>
            <a:r>
              <a:rPr kumimoji="0" lang="en-US" altLang="zh-CN" sz="28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放句首时句子用部分倒装</a:t>
            </a:r>
            <a:r>
              <a:rPr kumimoji="0" lang="en-US" altLang="zh-CN" sz="28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kumimoji="0" lang="en-US" altLang="zh-CN" sz="28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93075" y="4650105"/>
            <a:ext cx="3093720" cy="5219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65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在大部分情况下</a:t>
            </a:r>
            <a:endParaRPr kumimoji="0" lang="zh-CN" altLang="en-US" sz="28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 bldLvl="0" animBg="1"/>
      <p:bldP spid="139266" grpId="1"/>
      <p:bldP spid="139267" grpId="0" bldLvl="0" animBg="1"/>
      <p:bldP spid="139267" grpId="1"/>
      <p:bldP spid="139268" grpId="0" bldLvl="0" animBg="1"/>
      <p:bldP spid="139268" grpId="1"/>
      <p:bldP spid="139274" grpId="0" bldLvl="0" animBg="1"/>
      <p:bldP spid="139274" grpId="1"/>
      <p:bldP spid="8" grpId="0" bldLvl="0" animBg="1"/>
      <p:bldP spid="6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5090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Docer搜索：半想象现实   http://chn.docer.com/works/?userid=199927538"/>
          <p:cNvSpPr txBox="1"/>
          <p:nvPr/>
        </p:nvSpPr>
        <p:spPr>
          <a:xfrm>
            <a:off x="671195" y="144145"/>
            <a:ext cx="21412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rgbClr val="FFFADD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David</a:t>
            </a:r>
            <a:endParaRPr lang="en-US" altLang="zh-CN" sz="4000" b="1">
              <a:solidFill>
                <a:srgbClr val="FFFADD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4185" y="1033145"/>
            <a:ext cx="11262360" cy="536956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lnSpc>
                <a:spcPct val="175000"/>
              </a:lnSpc>
              <a:buClrTx/>
              <a:buSzTx/>
              <a:buFontTx/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I definitely understand how you feel. I also had a friend whom I trusted a lot. When I found out that I was </a:t>
            </a:r>
            <a:r>
              <a:rPr lang="en-US" altLang="zh-CN" sz="28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trick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ed by him, I was really hurt and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 let go of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our friendship. I know you value your friendship and want your friend to value it equally. However, if your friend </a:t>
            </a:r>
            <a:r>
              <a:rPr lang="en-US" altLang="zh-CN" sz="28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ignore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s your feelings or makes you </a:t>
            </a:r>
            <a:r>
              <a:rPr lang="en-US" altLang="zh-CN" sz="28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suffer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it’s time to rethink your relationship. Talk to her and decide whether this friendship is still important to you. It’s sad to move on, but you have to accept that friends 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come and go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in life. 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14545" y="1659255"/>
            <a:ext cx="2681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vt. </a:t>
            </a:r>
            <a:r>
              <a:rPr lang="zh-CN" altLang="en-US" sz="2800" b="1">
                <a:solidFill>
                  <a:srgbClr val="C00000"/>
                </a:solidFill>
              </a:rPr>
              <a:t>欺骗，</a:t>
            </a:r>
            <a:r>
              <a:rPr lang="zh-CN" altLang="en-US" sz="2800" b="1">
                <a:solidFill>
                  <a:srgbClr val="C00000"/>
                </a:solidFill>
              </a:rPr>
              <a:t>欺诈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7055" y="2456815"/>
            <a:ext cx="1028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放弃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1285" y="3168015"/>
            <a:ext cx="1387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vt. </a:t>
            </a:r>
            <a:r>
              <a:rPr lang="zh-CN" altLang="en-US" sz="2800" b="1">
                <a:solidFill>
                  <a:srgbClr val="C00000"/>
                </a:solidFill>
              </a:rPr>
              <a:t>忽视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3565" y="3931920"/>
            <a:ext cx="1731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vi. </a:t>
            </a:r>
            <a:r>
              <a:rPr lang="zh-CN" altLang="en-US" sz="2800" b="1">
                <a:solidFill>
                  <a:srgbClr val="C00000"/>
                </a:solidFill>
              </a:rPr>
              <a:t>受折磨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69000" y="5464175"/>
            <a:ext cx="4291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来来往往；有聚有散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-22225"/>
            <a:ext cx="2830195" cy="856615"/>
          </a:xfrm>
        </p:spPr>
        <p:txBody>
          <a:bodyPr>
            <a:normAutofit/>
          </a:bodyPr>
          <a:p>
            <a:pPr>
              <a:defRPr/>
            </a:pPr>
            <a:r>
              <a:rPr lang="en-US" sz="3555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12. trick</a:t>
            </a:r>
            <a:endParaRPr lang="en-US" sz="3555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8940" y="1017270"/>
            <a:ext cx="1001649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① vt. 欺骗，欺诈</a:t>
            </a:r>
            <a:endParaRPr lang="zh-CN" altLang="en-US" sz="2800"/>
          </a:p>
          <a:p>
            <a:r>
              <a:rPr lang="zh-CN" altLang="en-US" sz="2800"/>
              <a:t>trick sb. into doing sth.=fool sb. into doing sth.哄骗某人做某事</a:t>
            </a:r>
            <a:endParaRPr lang="zh-CN" altLang="en-US" sz="2800"/>
          </a:p>
          <a:p>
            <a:r>
              <a:rPr lang="zh-CN" altLang="en-US" sz="2800"/>
              <a:t>trick sb. out of sth.=cheat sb. out of sth. 骗走某人的某物</a:t>
            </a:r>
            <a:endParaRPr lang="zh-CN" altLang="en-US" sz="2800"/>
          </a:p>
          <a:p>
            <a:r>
              <a:rPr lang="zh-CN" altLang="en-US" sz="2800"/>
              <a:t>He tricked me into lending him a large sum of money.</a:t>
            </a:r>
            <a:endParaRPr lang="zh-CN" altLang="en-US" sz="2800"/>
          </a:p>
          <a:p>
            <a:r>
              <a:rPr lang="zh-CN" altLang="en-US" sz="2800"/>
              <a:t>他骗我借给他一大笔钱。</a:t>
            </a:r>
            <a:endParaRPr lang="zh-CN" altLang="en-US" sz="2800"/>
          </a:p>
          <a:p>
            <a:r>
              <a:rPr lang="zh-CN" altLang="en-US" sz="2800"/>
              <a:t>He tricked her out of all her savings.</a:t>
            </a:r>
            <a:endParaRPr lang="zh-CN" altLang="en-US" sz="2800"/>
          </a:p>
          <a:p>
            <a:r>
              <a:rPr lang="zh-CN" altLang="en-US" sz="2800"/>
              <a:t>他骗走了她所有的积蓄。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② n.诡计，花招；戏法</a:t>
            </a:r>
            <a:endParaRPr lang="zh-CN" altLang="en-US" sz="2800"/>
          </a:p>
          <a:p>
            <a:r>
              <a:rPr lang="zh-CN" altLang="en-US" sz="2800"/>
              <a:t>play tricks on sb.戏弄某人</a:t>
            </a:r>
            <a:endParaRPr lang="zh-CN" altLang="en-US" sz="2800"/>
          </a:p>
          <a:p>
            <a:r>
              <a:rPr lang="zh-CN" altLang="en-US" sz="2800"/>
              <a:t>hat-trick 三连胜；帽子戏法</a:t>
            </a:r>
            <a:endParaRPr lang="zh-CN" altLang="en-US" sz="2800"/>
          </a:p>
          <a:p>
            <a:r>
              <a:rPr lang="zh-CN" altLang="en-US" sz="2800"/>
              <a:t>trick or treat 不给糖就捣蛋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3350895" y="252730"/>
            <a:ext cx="4551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4"/>
                </a:solidFill>
              </a:rPr>
              <a:t>tricky adj.狡猾的；棘手的</a:t>
            </a:r>
            <a:endParaRPr lang="zh-CN" altLang="en-US" sz="2800" b="1">
              <a:solidFill>
                <a:schemeClr val="accent4"/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8564245" y="2493645"/>
            <a:ext cx="2646680" cy="221996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98770" y="4095115"/>
            <a:ext cx="2884805" cy="23171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80580" y="1444625"/>
            <a:ext cx="294703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6282690" y="1905635"/>
            <a:ext cx="294703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489585" y="2742565"/>
            <a:ext cx="378079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489585" y="3203575"/>
            <a:ext cx="547179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2910205" y="4859655"/>
            <a:ext cx="170624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1851660" y="5320665"/>
            <a:ext cx="281051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2461895" y="5781675"/>
            <a:ext cx="231330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9" grpId="0" bldLvl="0" animBg="1"/>
      <p:bldP spid="9" grpId="1" animBg="1"/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  <p:bldP spid="14" grpId="0" bldLvl="0" animBg="1"/>
      <p:bldP spid="14" grpId="1" animBg="1"/>
      <p:bldP spid="15" grpId="0" bldLvl="0" animBg="1"/>
      <p:bldP spid="15" grpId="1" animBg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" name="Docer搜索：半想象现实   http://chn.docer.com/works/?userid=199927538"/>
          <p:cNvSpPr txBox="1"/>
          <p:nvPr/>
        </p:nvSpPr>
        <p:spPr>
          <a:xfrm>
            <a:off x="1523365" y="2211070"/>
            <a:ext cx="914590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400">
                <a:solidFill>
                  <a:schemeClr val="tx1"/>
                </a:solidFill>
                <a:latin typeface="Times New Roman" panose="02020603050405020304" charset="0"/>
                <a:ea typeface="方正宋刻本秀楷简体" panose="02000000000000000000" charset="-122"/>
                <a:cs typeface="Times New Roman" panose="02020603050405020304" charset="0"/>
              </a:rPr>
              <a:t>Friendship </a:t>
            </a:r>
            <a:r>
              <a:rPr lang="en-US" altLang="zh-CN" sz="6400" b="1">
                <a:solidFill>
                  <a:srgbClr val="314057"/>
                </a:solidFill>
                <a:latin typeface="Times New Roman" panose="02020603050405020304" charset="0"/>
                <a:ea typeface="方正宋刻本秀楷简体" panose="02000000000000000000" charset="-122"/>
                <a:cs typeface="Times New Roman" panose="02020603050405020304" charset="0"/>
              </a:rPr>
              <a:t>on the rocks</a:t>
            </a:r>
            <a:r>
              <a:rPr lang="en-US" altLang="zh-CN" sz="6400">
                <a:solidFill>
                  <a:schemeClr val="tx1"/>
                </a:solidFill>
                <a:latin typeface="Times New Roman" panose="02020603050405020304" charset="0"/>
                <a:ea typeface="方正宋刻本秀楷简体" panose="02000000000000000000" charset="-122"/>
                <a:cs typeface="Times New Roman" panose="02020603050405020304" charset="0"/>
              </a:rPr>
              <a:t>: Please advise!</a:t>
            </a:r>
            <a:endParaRPr lang="en-US" altLang="zh-CN" sz="6400">
              <a:solidFill>
                <a:schemeClr val="tx1"/>
              </a:solidFill>
              <a:latin typeface="Times New Roman" panose="02020603050405020304" charset="0"/>
              <a:ea typeface="方正宋刻本秀楷简体" panose="02000000000000000000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9255" y="2006600"/>
            <a:ext cx="5075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（关系）陷于困境，</a:t>
            </a:r>
            <a:r>
              <a:rPr lang="zh-CN" altLang="en-US" sz="2800" b="1">
                <a:solidFill>
                  <a:srgbClr val="C00000"/>
                </a:solidFill>
              </a:rPr>
              <a:t>濒临崩溃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-22225"/>
            <a:ext cx="2830195" cy="856615"/>
          </a:xfrm>
        </p:spPr>
        <p:txBody>
          <a:bodyPr>
            <a:normAutofit/>
          </a:bodyPr>
          <a:p>
            <a:pPr>
              <a:defRPr/>
            </a:pPr>
            <a:r>
              <a:rPr lang="en-US" sz="3555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13. ignore </a:t>
            </a:r>
            <a:r>
              <a:rPr kumimoji="1" lang="en-US" altLang="zh-CN" sz="3555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v.</a:t>
            </a:r>
            <a:endParaRPr kumimoji="1" lang="en-US" altLang="zh-CN" sz="3555" b="1" i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9425" y="106616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1. to pay no attention to </a:t>
            </a:r>
            <a:r>
              <a:rPr kumimoji="1" lang="zh-CN" altLang="en-US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忽视</a:t>
            </a:r>
            <a:endParaRPr kumimoji="1" lang="zh-CN" altLang="en-US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6869" name="矩形 2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12470" y="1881505"/>
            <a:ext cx="7919720" cy="1076325"/>
          </a:xfrm>
          <a:prstGeom prst="rect">
            <a:avLst/>
          </a:prstGeom>
          <a:noFill/>
          <a:ln w="9525">
            <a:solidFill>
              <a:srgbClr val="EA6FFF"/>
            </a:solidFill>
            <a:miter lim="800000"/>
          </a:ln>
        </p:spPr>
        <p:txBody>
          <a:bodyPr wrap="square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He </a:t>
            </a:r>
            <a:r>
              <a:rPr lang="en-US" altLang="zh-CN" sz="3200" b="1" u="sng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ignored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 all the “No Smoking” signs and lit up a cigarette. 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868" name="矩形 2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9426" y="3104833"/>
            <a:ext cx="7808912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en-US" altLang="zh-CN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2. to pretend that you have not seen sb or </a:t>
            </a:r>
            <a:endParaRPr lang="en-US" altLang="zh-CN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    that sb is not there </a:t>
            </a:r>
            <a:r>
              <a:rPr lang="zh-CN" altLang="en-US" sz="3200" b="1">
                <a:solidFill>
                  <a:srgbClr val="2D19F1"/>
                </a:solidFill>
                <a:latin typeface="Times New Roman" panose="02020603050405020304" charset="0"/>
                <a:cs typeface="Times New Roman" panose="02020603050405020304" charset="0"/>
              </a:rPr>
              <a:t>不予理睬</a:t>
            </a:r>
            <a:endParaRPr lang="zh-CN" altLang="en-US" sz="3200" b="1">
              <a:solidFill>
                <a:srgbClr val="2D19F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870" name="矩形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9605" y="4181475"/>
            <a:ext cx="7919085" cy="1076325"/>
          </a:xfrm>
          <a:prstGeom prst="rect">
            <a:avLst/>
          </a:prstGeom>
          <a:noFill/>
          <a:ln w="9525">
            <a:solidFill>
              <a:srgbClr val="EA6FFF"/>
            </a:solidFill>
            <a:miter lim="800000"/>
          </a:ln>
        </p:spPr>
        <p:txBody>
          <a:bodyPr wrap="square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She </a:t>
            </a:r>
            <a:r>
              <a:rPr lang="en-US" altLang="zh-CN" sz="3200" b="1" u="sng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ignored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 him and carried on with her work. 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7106" name="文本框 3"/>
          <p:cNvSpPr txBox="1">
            <a:spLocks noChangeArrowheads="1"/>
          </p:cNvSpPr>
          <p:nvPr/>
        </p:nvSpPr>
        <p:spPr bwMode="auto">
          <a:xfrm>
            <a:off x="541020" y="5335905"/>
            <a:ext cx="412686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kumimoji="1" lang="en-US" altLang="zh-CN" sz="3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ignorant  </a:t>
            </a:r>
            <a:r>
              <a:rPr kumimoji="1" lang="en-US" altLang="zh-CN" sz="3200" b="1" i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adj. </a:t>
            </a:r>
            <a:r>
              <a:rPr kumimoji="1" lang="zh-CN" altLang="en-US" sz="3200" b="1" i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无知的</a:t>
            </a:r>
            <a:r>
              <a:rPr kumimoji="1" lang="en-US" altLang="zh-CN" sz="3200" b="1" i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kumimoji="1" lang="en-US" altLang="zh-CN" sz="3200" b="1" i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130" name="文本框 1"/>
          <p:cNvSpPr txBox="1">
            <a:spLocks noChangeArrowheads="1"/>
          </p:cNvSpPr>
          <p:nvPr/>
        </p:nvSpPr>
        <p:spPr bwMode="auto">
          <a:xfrm>
            <a:off x="540703" y="5846763"/>
            <a:ext cx="508793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kumimoji="1" lang="en-US" altLang="zh-CN" sz="3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ignorance </a:t>
            </a:r>
            <a:r>
              <a:rPr kumimoji="1" lang="en-US" altLang="zh-CN" sz="3200" b="1" i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n. </a:t>
            </a:r>
            <a:r>
              <a:rPr kumimoji="1" lang="zh-CN" altLang="en-US" sz="3200" b="1" i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无知，</a:t>
            </a:r>
            <a:r>
              <a:rPr kumimoji="1" lang="zh-CN" altLang="en-US" sz="3200" b="1" i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愚昧</a:t>
            </a:r>
            <a:endParaRPr kumimoji="1" lang="zh-CN" altLang="en-US" sz="3200" b="1" i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7885" y="5368290"/>
            <a:ext cx="5048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be ignorant of sth. </a:t>
            </a:r>
            <a:r>
              <a:rPr lang="zh-CN" altLang="en-US" sz="2800" b="1">
                <a:latin typeface="Times New Roman" panose="02020603050405020304" charset="0"/>
                <a:cs typeface="Times New Roman" panose="02020603050405020304" charset="0"/>
              </a:rPr>
              <a:t>不了解某事</a:t>
            </a:r>
            <a:endParaRPr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5825" y="1127125"/>
            <a:ext cx="491807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885825" y="3189605"/>
            <a:ext cx="7031990" cy="89154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479425" y="5388610"/>
            <a:ext cx="1829435" cy="5238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541020" y="5890260"/>
            <a:ext cx="1829435" cy="5238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4573270" y="5384165"/>
            <a:ext cx="2926080" cy="5238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bldLvl="0" animBg="1"/>
      <p:bldP spid="36868" grpId="0"/>
      <p:bldP spid="36870" grpId="0" bldLvl="0" animBg="1"/>
      <p:bldP spid="14" grpId="0" bldLvl="0" animBg="1"/>
      <p:bldP spid="14" grpId="1" animBg="1"/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  <p:bldP spid="10" grpId="0" bldLvl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-22225"/>
            <a:ext cx="2830195" cy="856615"/>
          </a:xfrm>
        </p:spPr>
        <p:txBody>
          <a:bodyPr>
            <a:normAutofit/>
          </a:bodyPr>
          <a:p>
            <a:pPr>
              <a:defRPr/>
            </a:pPr>
            <a:r>
              <a:rPr lang="en-US" sz="3555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14. suffer</a:t>
            </a:r>
            <a:endParaRPr lang="en-US" sz="3555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8579" y="895574"/>
            <a:ext cx="7606145" cy="3655225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408305" y="4930140"/>
            <a:ext cx="76498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/>
                </a:solidFill>
                <a:latin typeface="+mn-ea"/>
              </a:rPr>
              <a:t>活着就要经受痛苦；而生存是为了在痛苦中寻找意义</a:t>
            </a:r>
            <a:r>
              <a:rPr lang="zh-CN" altLang="en-US" sz="3200" dirty="0">
                <a:solidFill>
                  <a:schemeClr val="tx1"/>
                </a:solidFill>
                <a:latin typeface="+mn-ea"/>
              </a:rPr>
              <a:t>。</a:t>
            </a:r>
            <a:r>
              <a:rPr lang="en-US" altLang="zh-CN" sz="3200" dirty="0">
                <a:solidFill>
                  <a:schemeClr val="tx1"/>
                </a:solidFill>
                <a:latin typeface="+mn-ea"/>
              </a:rPr>
              <a:t>                                                                                         </a:t>
            </a:r>
            <a:endParaRPr lang="en-US" altLang="zh-CN" sz="32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3200" dirty="0">
                <a:solidFill>
                  <a:schemeClr val="tx1"/>
                </a:solidFill>
                <a:latin typeface="+mn-ea"/>
              </a:rPr>
              <a:t>                            </a:t>
            </a:r>
            <a:r>
              <a:rPr lang="en-US" altLang="zh-CN"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3200" b="1" dirty="0">
                <a:solidFill>
                  <a:schemeClr val="tx1"/>
                </a:solidFill>
                <a:latin typeface="+mn-ea"/>
              </a:rPr>
              <a:t>尼采</a:t>
            </a:r>
            <a:endParaRPr lang="zh-CN" altLang="en-US" sz="3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8058150" y="3094661"/>
            <a:ext cx="3798284" cy="35394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just"/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弗里德里希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·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威廉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·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尼采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(Friedrich Wilhelm Nietzsche,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1844 —1900)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，德国哲学家、语言学家、诗人、思想家。他被认为是西方现代哲学的开创者，对于后代哲学的发展有很大影响。</a:t>
            </a:r>
            <a:endParaRPr lang="zh-CN" altLang="en-US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5"/>
          <a:stretch>
            <a:fillRect/>
          </a:stretch>
        </p:blipFill>
        <p:spPr>
          <a:xfrm>
            <a:off x="8887269" y="707550"/>
            <a:ext cx="2140913" cy="2386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1485" y="988695"/>
            <a:ext cx="9768840" cy="4661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 pitchFamily="18" charset="2"/>
              </a:rPr>
              <a:t>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/>
              </a:rPr>
              <a:t> </a:t>
            </a:r>
            <a:r>
              <a:rPr lang="en-US" altLang="zh-CN" sz="300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/>
              </a:rPr>
              <a:t>vi &amp; </a:t>
            </a:r>
            <a:r>
              <a:rPr lang="en-US" altLang="zh-CN" sz="3000" b="1" i="1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/>
              </a:rPr>
              <a:t>vt</a:t>
            </a:r>
            <a:r>
              <a:rPr lang="en-US" altLang="zh-CN" sz="300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/>
              </a:rPr>
              <a:t>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患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病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）；（</a:t>
            </a:r>
            <a:r>
              <a:rPr lang="en-US" altLang="zh-CN" sz="3000" b="1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因疾病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r>
              <a:rPr lang="en-US" altLang="zh-CN" sz="3000" b="1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受苦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suffer (from)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a heart attack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He worked in Africa, where many people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suffered from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blindness for lack of proper treatment.  </a:t>
            </a:r>
            <a:endParaRPr lang="en-US" altLang="zh-CN" sz="3000" i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 pitchFamily="18" charset="2"/>
              </a:rPr>
              <a:t>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 pitchFamily="18" charset="2"/>
              </a:rPr>
              <a:t> </a:t>
            </a:r>
            <a:r>
              <a:rPr lang="en-US" altLang="zh-CN" sz="300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/>
              </a:rPr>
              <a:t>vi &amp; </a:t>
            </a:r>
            <a:r>
              <a:rPr lang="en-US" altLang="zh-CN" sz="3000" b="1" i="1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/>
              </a:rPr>
              <a:t>vt</a:t>
            </a:r>
            <a:r>
              <a:rPr lang="en-US" altLang="zh-CN" sz="300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/>
              </a:rPr>
              <a:t>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000" b="1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遭受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3000" b="1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困难等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suffer (from) defeat / loss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You will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suffer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one day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for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your carelessness. 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 pitchFamily="18" charset="2"/>
              </a:rPr>
              <a:t>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 2" panose="05020102010507070707" pitchFamily="18" charset="2"/>
              </a:rPr>
              <a:t> </a:t>
            </a:r>
            <a:r>
              <a:rPr lang="en-US" altLang="zh-CN" sz="300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vi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变差；变糟 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His school work is suffering because of family problems.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0" y="-22225"/>
            <a:ext cx="2830195" cy="856615"/>
          </a:xfrm>
        </p:spPr>
        <p:txBody>
          <a:bodyPr>
            <a:normAutofit/>
          </a:bodyPr>
          <a:p>
            <a:pPr>
              <a:defRPr/>
            </a:pPr>
            <a:r>
              <a:rPr lang="en-US" sz="3555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14. suffer</a:t>
            </a:r>
            <a:endParaRPr lang="en-US" sz="3555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1485" y="5563235"/>
            <a:ext cx="11082655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n. </a:t>
            </a:r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suffering</a:t>
            </a:r>
            <a:r>
              <a:rPr lang="en-US" altLang="zh-CN" sz="2800"/>
              <a:t> 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[C] </a:t>
            </a:r>
            <a:r>
              <a:rPr lang="zh-C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苦难；折磨</a:t>
            </a:r>
            <a:endParaRPr lang="en-US" altLang="zh-CN" sz="2800"/>
          </a:p>
          <a:p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[u]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（身体或精神上）疼痛；痛苦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physical/mental suffering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 sz="28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6620" y="1033780"/>
            <a:ext cx="6059170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896620" y="3071495"/>
            <a:ext cx="4236085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896620" y="4530090"/>
            <a:ext cx="3101975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896620" y="5563235"/>
            <a:ext cx="1426210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5670550" y="6021070"/>
            <a:ext cx="4104640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  <p:bldP spid="14" grpId="0" bldLvl="0" animBg="1"/>
      <p:bldP spid="14" grpId="1" animBg="1"/>
      <p:bldP spid="15" grpId="0" bldLvl="0" animBg="1"/>
      <p:bldP spid="1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-22225"/>
            <a:ext cx="2830195" cy="856615"/>
          </a:xfrm>
        </p:spPr>
        <p:txBody>
          <a:bodyPr>
            <a:normAutofit/>
          </a:bodyPr>
          <a:p>
            <a:pPr>
              <a:defRPr/>
            </a:pPr>
            <a:r>
              <a:rPr lang="en-US" sz="3555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15. </a:t>
            </a:r>
            <a:r>
              <a:rPr lang="en-US" sz="3555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contact</a:t>
            </a:r>
            <a:endParaRPr lang="en-US" sz="3555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9" name="C9F754DE-2CAD-44b6-B708-469DEB6407EB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" y="1452245"/>
            <a:ext cx="12068175" cy="39528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94375" y="2091055"/>
            <a:ext cx="1997710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5665470" y="3249930"/>
            <a:ext cx="4083685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794375" y="3826510"/>
            <a:ext cx="2385695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5723890" y="4321810"/>
            <a:ext cx="2385695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animBg="1"/>
      <p:bldP spid="2" grpId="0" bldLvl="0" animBg="1"/>
      <p:bldP spid="2" grpId="1" animBg="1"/>
      <p:bldP spid="5" grpId="0" bldLvl="0" animBg="1"/>
      <p:bldP spid="5" grpId="1" animBg="1"/>
      <p:bldP spid="6" grpId="0" bldLvl="0" animBg="1"/>
      <p:bldP spid="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-22225"/>
            <a:ext cx="2830195" cy="856615"/>
          </a:xfrm>
        </p:spPr>
        <p:txBody>
          <a:bodyPr>
            <a:normAutofit/>
          </a:bodyPr>
          <a:p>
            <a:pPr>
              <a:defRPr/>
            </a:pPr>
            <a:r>
              <a:rPr lang="en-US" sz="3555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16. explode</a:t>
            </a:r>
            <a:endParaRPr lang="en-US" sz="3555" b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C9F754DE-2CAD-44b6-B708-469DEB6407EB-2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6095"/>
            <a:ext cx="12192000" cy="62547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735955" y="1821180"/>
            <a:ext cx="3797935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5735955" y="2316480"/>
            <a:ext cx="4127500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4413885" y="4565650"/>
            <a:ext cx="1983105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4364990" y="5739130"/>
            <a:ext cx="1983105" cy="4953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5090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Docer搜索：半想象现实   http://chn.docer.com/works/?userid=199927538"/>
          <p:cNvSpPr txBox="1"/>
          <p:nvPr/>
        </p:nvSpPr>
        <p:spPr>
          <a:xfrm>
            <a:off x="1805305" y="144145"/>
            <a:ext cx="12706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rgbClr val="FFFADD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Amy</a:t>
            </a:r>
            <a:endParaRPr lang="en-US" altLang="zh-CN" sz="4000" b="1">
              <a:solidFill>
                <a:srgbClr val="FFFADD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235" y="923290"/>
            <a:ext cx="11366500" cy="5369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75000"/>
              </a:lnSpc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My best friend and I have been close for eight years. When I was an </a:t>
            </a:r>
            <a:r>
              <a:rPr lang="en-US" altLang="zh-CN" sz="2800"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awkward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primary school student, she was the popular girl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who </a:t>
            </a:r>
            <a:r>
              <a:rPr lang="en-US" altLang="zh-CN" sz="2800" b="1" u="sng">
                <a:solidFill>
                  <a:schemeClr val="accent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was willing to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 make friends with me.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Since then, a close friendship has grown between us and 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she’s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 been almost like a sister to me.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Whether we’re walking to school, doing homework or just </a:t>
            </a:r>
            <a:r>
              <a:rPr lang="en-US" altLang="zh-CN" sz="2800" b="1" u="sng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hang</a:t>
            </a:r>
            <a:r>
              <a:rPr lang="en-US" altLang="zh-CN" sz="2800" u="sng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ing</a:t>
            </a:r>
            <a:r>
              <a:rPr lang="en-US" altLang="zh-CN" sz="2800" b="1" u="sng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 out </a:t>
            </a:r>
            <a:r>
              <a:rPr lang="en-US" altLang="zh-CN" sz="2800" u="sng">
                <a:latin typeface="Cambria" panose="02040503050406030204" charset="0"/>
                <a:cs typeface="Cambria" panose="02040503050406030204" charset="0"/>
              </a:rPr>
              <a:t>at the weekend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we’re hardly 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out of each other’s </a:t>
            </a:r>
            <a:r>
              <a:rPr lang="en-US" altLang="zh-CN" sz="2800" b="1">
                <a:solidFill>
                  <a:srgbClr val="314057"/>
                </a:solidFill>
                <a:highlight>
                  <a:srgbClr val="FFFF00"/>
                </a:highlight>
                <a:latin typeface="Cambria" panose="02040503050406030204" charset="0"/>
                <a:cs typeface="Cambria" panose="02040503050406030204" charset="0"/>
              </a:rPr>
              <a:t>sight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But last Saturday, she 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broke my heart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, and I’m still 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pick</a:t>
            </a:r>
            <a:r>
              <a:rPr lang="en-US" altLang="zh-CN" sz="28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ing</a:t>
            </a:r>
            <a:r>
              <a:rPr lang="en-US" altLang="zh-CN" sz="2800" b="1">
                <a:solidFill>
                  <a:srgbClr val="314057"/>
                </a:solidFill>
                <a:latin typeface="Cambria" panose="02040503050406030204" charset="0"/>
                <a:cs typeface="Cambria" panose="02040503050406030204" charset="0"/>
              </a:rPr>
              <a:t> up the pieces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</a:rPr>
              <a:t>. 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6545" y="0"/>
            <a:ext cx="1508760" cy="8566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accent1">
                    <a:lumMod val="50000"/>
                  </a:schemeClr>
                </a:solidFill>
              </a:rPr>
              <a:t>Para. 1</a:t>
            </a:r>
            <a:endParaRPr lang="en-US" altLang="zh-CN" sz="3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235" y="1580515"/>
            <a:ext cx="365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adj.</a:t>
            </a:r>
            <a:r>
              <a:rPr lang="zh-CN" altLang="en-US" sz="2800" b="1">
                <a:solidFill>
                  <a:srgbClr val="C00000"/>
                </a:solidFill>
              </a:rPr>
              <a:t>拘谨的；</a:t>
            </a:r>
            <a:r>
              <a:rPr lang="en-US" altLang="zh-CN" sz="2800" b="1">
                <a:solidFill>
                  <a:srgbClr val="C00000"/>
                </a:solidFill>
              </a:rPr>
              <a:t> </a:t>
            </a:r>
            <a:r>
              <a:rPr lang="zh-CN" altLang="en-US" sz="2800" b="1">
                <a:solidFill>
                  <a:srgbClr val="C00000"/>
                </a:solidFill>
              </a:rPr>
              <a:t>笨拙的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59010" y="1580515"/>
            <a:ext cx="1510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愿意做</a:t>
            </a:r>
            <a:r>
              <a:rPr lang="en-US" altLang="zh-CN" sz="2800" b="1">
                <a:solidFill>
                  <a:srgbClr val="C00000"/>
                </a:solidFill>
              </a:rPr>
              <a:t>...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01595" y="3046730"/>
            <a:ext cx="2402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she’s=she has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0275" y="3824605"/>
            <a:ext cx="1055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闲逛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65730" y="4587875"/>
            <a:ext cx="372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脱离彼此的视线</a:t>
            </a:r>
            <a:r>
              <a:rPr lang="zh-CN" altLang="en-US" sz="2800" b="1">
                <a:solidFill>
                  <a:srgbClr val="C00000"/>
                </a:solidFill>
              </a:rPr>
              <a:t>范围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23400" y="4587875"/>
            <a:ext cx="2204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伤了我的</a:t>
            </a:r>
            <a:r>
              <a:rPr lang="zh-CN" altLang="en-US" sz="2800" b="1">
                <a:solidFill>
                  <a:srgbClr val="C00000"/>
                </a:solidFill>
              </a:rPr>
              <a:t>心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05200" y="5337175"/>
            <a:ext cx="3455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收拾残片（</a:t>
            </a:r>
            <a:r>
              <a:rPr lang="zh-CN" altLang="en-US" sz="2800" b="1">
                <a:solidFill>
                  <a:srgbClr val="C00000"/>
                </a:solidFill>
              </a:rPr>
              <a:t>整理心情）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8630" y="183515"/>
            <a:ext cx="4730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1. awkward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z="3600" b="1" i="1" dirty="0" err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adj.</a:t>
            </a:r>
            <a:r>
              <a:rPr lang="en-US" altLang="zh-CN" sz="3600" b="1" i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3600" b="1" i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630" y="834390"/>
            <a:ext cx="11049000" cy="3277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4400"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 </a:t>
            </a:r>
            <a:r>
              <a:rPr lang="en-US" altLang="zh-CN" sz="28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(</a:t>
            </a:r>
            <a:r>
              <a:rPr lang="zh-CN" altLang="en-US" sz="28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动作</a:t>
            </a:r>
            <a:r>
              <a:rPr lang="en-US" altLang="zh-CN" sz="28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) </a:t>
            </a:r>
            <a:r>
              <a:rPr lang="zh-CN" altLang="en-US" sz="28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笨拙的；不舒适的；难为情的 </a:t>
            </a:r>
            <a:r>
              <a:rPr lang="en-US" altLang="zh-CN" sz="28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not relaxed or comfortable</a:t>
            </a:r>
            <a:r>
              <a:rPr lang="zh-CN" altLang="en-US" sz="28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： </a:t>
            </a:r>
            <a:r>
              <a:rPr lang="en-US" altLang="zh-CN" sz="2800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When I was an </a:t>
            </a:r>
            <a:r>
              <a:rPr lang="en-US" altLang="zh-CN" sz="2800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awkward primary school student, she was the popular </a:t>
            </a:r>
            <a:endParaRPr lang="en-US" altLang="zh-CN" sz="2800" dirty="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defTabSz="914400"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girl who was willing to make friends with me. </a:t>
            </a:r>
            <a:endParaRPr lang="en-US" altLang="zh-CN" sz="2800" dirty="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defTabSz="914400"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当我还是一个笨手笨脚的小学生时，她是一个很受欢迎的女孩，愿意和我交朋友</a:t>
            </a:r>
            <a:r>
              <a:rPr lang="zh-CN" altLang="en-US" sz="2800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（</a:t>
            </a:r>
            <a:r>
              <a:rPr lang="zh-CN" altLang="en-US" sz="2800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定从）</a:t>
            </a:r>
            <a:r>
              <a:rPr lang="en-US" altLang="zh-CN" sz="2800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。</a:t>
            </a:r>
            <a:endParaRPr lang="en-US" altLang="zh-CN" sz="2800" dirty="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defTabSz="914400">
              <a:lnSpc>
                <a:spcPct val="140000"/>
              </a:lnSpc>
            </a:pPr>
            <a:endParaRPr lang="en-US" altLang="zh-CN" sz="2800" b="1" dirty="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186" y="3631383"/>
            <a:ext cx="20478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41630" y="3345815"/>
            <a:ext cx="9143365" cy="3105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4400">
              <a:lnSpc>
                <a:spcPct val="140000"/>
              </a:lnSpc>
            </a:pPr>
            <a:r>
              <a:rPr lang="en-US" altLang="zh-CN" sz="2800" dirty="0">
                <a:uFillTx/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</a:t>
            </a:r>
            <a:r>
              <a:rPr lang="zh-CN" altLang="en-US" sz="2800" b="1" dirty="0"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令人尴尬的；别扭的 </a:t>
            </a:r>
            <a:r>
              <a:rPr lang="en-US" altLang="zh-CN" sz="2800" b="1" dirty="0"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embarrassing</a:t>
            </a:r>
            <a:r>
              <a:rPr lang="zh-CN" altLang="en-US" sz="2800" b="1" dirty="0"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：</a:t>
            </a:r>
            <a:endParaRPr lang="zh-CN" altLang="en-US" sz="2800" b="1" dirty="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 defTabSz="914400">
              <a:lnSpc>
                <a:spcPct val="140000"/>
              </a:lnSpc>
            </a:pPr>
            <a:r>
              <a:rPr lang="en-US" altLang="zh-CN" sz="2800" dirty="0"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 Gavin Thomas, </a:t>
            </a:r>
            <a:r>
              <a:rPr lang="en-US" altLang="zh-CN" sz="2800" b="1" dirty="0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whose</a:t>
            </a:r>
            <a:r>
              <a:rPr lang="en-US" altLang="zh-CN" sz="2800" dirty="0"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 hilariously awkward yet cute facial expressions have won him fans on social media the world over. </a:t>
            </a:r>
            <a:endParaRPr lang="en-US" altLang="zh-CN" sz="2800" dirty="0"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 defTabSz="914400">
              <a:lnSpc>
                <a:spcPct val="140000"/>
              </a:lnSpc>
            </a:pPr>
            <a:r>
              <a:rPr lang="en-US" altLang="zh-CN" sz="2800" dirty="0"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Gavin Thomas，有着既尴尬又不失可爱的面部表情，让他在社交媒体上赚取大票的粉丝。 </a:t>
            </a:r>
            <a:endParaRPr lang="en-US" altLang="zh-CN" sz="2800"/>
          </a:p>
        </p:txBody>
      </p:sp>
      <p:sp>
        <p:nvSpPr>
          <p:cNvPr id="6" name="矩形 5"/>
          <p:cNvSpPr/>
          <p:nvPr/>
        </p:nvSpPr>
        <p:spPr>
          <a:xfrm>
            <a:off x="438785" y="1456055"/>
            <a:ext cx="1078674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630" y="1971040"/>
            <a:ext cx="665797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8785" y="5286375"/>
            <a:ext cx="891349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38785" y="5869940"/>
            <a:ext cx="475996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6" grpId="1" animBg="1"/>
      <p:bldP spid="7" grpId="1" animBg="1"/>
      <p:bldP spid="8" grpId="0" bldLvl="0" animBg="1"/>
      <p:bldP spid="8" grpId="1" animBg="1"/>
      <p:bldP spid="10" grpId="0" bldLvl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7375" y="1076960"/>
            <a:ext cx="8517255" cy="431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140000"/>
              </a:lnSpc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 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使用不便的；难以应付的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(difficult)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：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/>
            </a:endParaRPr>
          </a:p>
          <a:p>
            <a:pPr defTabSz="914400">
              <a:lnSpc>
                <a:spcPct val="140000"/>
              </a:lnSpc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an awkward machine </a:t>
            </a:r>
            <a:r>
              <a:rPr lang="zh-CN" altLang="en-US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一台不方便使用的机器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/>
            </a:endParaRPr>
          </a:p>
          <a:p>
            <a:pPr defTabSz="914400">
              <a:lnSpc>
                <a:spcPct val="140000"/>
              </a:lnSpc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ask an awkward question </a:t>
            </a:r>
            <a:r>
              <a:rPr lang="zh-CN" altLang="en-US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/>
              </a:rPr>
              <a:t>问一个难以应付的问题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/>
            </a:endParaRPr>
          </a:p>
          <a:p>
            <a:pPr defTabSz="914400">
              <a:lnSpc>
                <a:spcPct val="140000"/>
              </a:lnSpc>
            </a:pPr>
            <a:r>
              <a:rPr lang="zh-CN" altLang="en-US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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不方便的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(inconvenient)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：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 defTabSz="914400">
              <a:lnSpc>
                <a:spcPct val="140000"/>
              </a:lnSpc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Please arrange the next meeting at a less awkward time.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pPr defTabSz="914400">
              <a:lnSpc>
                <a:spcPct val="140000"/>
              </a:lnSpc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►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awkwardly </a:t>
            </a:r>
            <a:r>
              <a:rPr lang="en-US" altLang="zh-CN" sz="2800" b="1" i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adv.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 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尴尬地</a:t>
            </a:r>
            <a:endParaRPr lang="zh-CN" altLang="en-US" sz="2800" b="1" dirty="0">
              <a:latin typeface="Times New Roman" panose="02020603050405020304" charset="0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indent="0" defTabSz="914400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►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awkwardness </a:t>
            </a:r>
            <a:r>
              <a:rPr lang="en-US" altLang="zh-CN" sz="2800" b="1" i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n.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 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尴尬；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笨拙</a:t>
            </a:r>
            <a:endParaRPr lang="zh-CN" altLang="en-US"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Wingdings" panose="05000000000000000000" pitchFamily="2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8630" y="183515"/>
            <a:ext cx="4730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1. awkward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z="3600" b="1" i="1" dirty="0" err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adj.</a:t>
            </a:r>
            <a:r>
              <a:rPr lang="en-US" altLang="zh-CN" sz="3600" b="1" i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3600" b="1" i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7375" y="1891030"/>
            <a:ext cx="312547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44670" y="2420620"/>
            <a:ext cx="370395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94080" y="4244975"/>
            <a:ext cx="194056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4715" y="4845685"/>
            <a:ext cx="220281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2085" lvl="0" indent="-172085" algn="just" defTabSz="68580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黑体" panose="0201060906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70890" y="897890"/>
            <a:ext cx="10648950" cy="1146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6" tIns="45718" rIns="91426" bIns="45718" rtlCol="0" anchor="ctr"/>
          <a:lstStyle/>
          <a:p>
            <a:pPr lvl="0" defTabSz="914400"/>
            <a:r>
              <a:rPr lang="en-US" altLang="zh-CN" sz="3000" b="1" kern="0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sight </a:t>
            </a:r>
            <a:r>
              <a:rPr lang="zh-CN" altLang="en-US" sz="3000" b="1" kern="0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来源于古英语动词</a:t>
            </a:r>
            <a:r>
              <a:rPr lang="en-US" altLang="zh-CN" sz="3000" b="1" kern="0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see</a:t>
            </a:r>
            <a:r>
              <a:rPr lang="zh-CN" altLang="en-US" sz="3000" b="1" kern="0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altLang="zh-CN" sz="3000" b="1" kern="0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sight</a:t>
            </a:r>
            <a:r>
              <a:rPr lang="zh-CN" altLang="en-US" sz="3000" b="1" kern="0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是其名词形式，最初加名词后缀</a:t>
            </a:r>
            <a:r>
              <a:rPr lang="en-US" altLang="zh-CN" sz="3000" b="1" kern="0" dirty="0" err="1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</a:t>
            </a:r>
            <a:r>
              <a:rPr lang="zh-CN" altLang="en-US" sz="3000" b="1" kern="0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，后变成</a:t>
            </a:r>
            <a:r>
              <a:rPr lang="en-US" altLang="zh-CN" sz="3000" b="1" kern="0" dirty="0" err="1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t→sight</a:t>
            </a:r>
            <a:r>
              <a:rPr lang="en-US" altLang="zh-CN" sz="3000" b="1" kern="0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altLang="en-US" sz="3000" b="1" kern="0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，即</a:t>
            </a:r>
            <a:r>
              <a:rPr lang="en-US" altLang="zh-CN" sz="3000" b="1" kern="0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act of see</a:t>
            </a:r>
            <a:r>
              <a:rPr lang="zh-CN" altLang="en-US" sz="3000" b="1" kern="0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en-US" altLang="zh-CN" sz="3000" b="1" kern="0" dirty="0">
              <a:solidFill>
                <a:prstClr val="black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8630" y="183515"/>
            <a:ext cx="4730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2. sight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z="3600" b="1" i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3600" b="1" i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890" y="2113280"/>
            <a:ext cx="10389235" cy="5000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2085" lvl="0" indent="-172085" algn="just" defTabSz="68580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zh-CN" sz="2800" b="1" spc="150" dirty="0">
                <a:latin typeface="Arial" panose="020B0604020202020204" pitchFamily="34" charset="0"/>
                <a:ea typeface="微软雅黑" panose="020B0503020204020204" charset="-122"/>
                <a:sym typeface="Wingdings" panose="05000000000000000000"/>
              </a:rPr>
              <a:t></a:t>
            </a:r>
            <a:r>
              <a:rPr lang="en-US" altLang="zh-CN" sz="28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/>
              </a:rPr>
              <a:t> [U]</a:t>
            </a:r>
            <a:r>
              <a:rPr lang="en-US" altLang="zh-CN" sz="2800" b="1" dirty="0">
                <a:ea typeface="微软雅黑" panose="020B0503020204020204" charset="-122"/>
                <a:sym typeface="Wingdings" panose="05000000000000000000"/>
              </a:rPr>
              <a:t>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/>
              </a:rPr>
              <a:t>视力；视觉：</a:t>
            </a:r>
            <a:endParaRPr lang="zh-CN" altLang="en-US" sz="2800" b="1" dirty="0">
              <a:solidFill>
                <a:schemeClr val="tx1"/>
              </a:solidFill>
              <a:ea typeface="微软雅黑" panose="020B0503020204020204" charset="-122"/>
              <a:sym typeface="Wingdings" panose="05000000000000000000"/>
            </a:endParaRPr>
          </a:p>
          <a:p>
            <a:pPr marL="172085" lvl="0" indent="-172085" algn="just" defTabSz="68580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/>
              </a:rPr>
              <a:t>have good / poor sight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Wingdings" panose="05000000000000000000"/>
            </a:endParaRPr>
          </a:p>
          <a:p>
            <a:pPr marL="172085" lvl="0" indent="-172085" algn="just" defTabSz="68580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/>
              </a:rPr>
              <a:t>When Shaw </a:t>
            </a:r>
            <a:r>
              <a:rPr lang="en-US" altLang="zh-CN" sz="28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/>
              </a:rPr>
              <a:t>lost his sight</a:t>
            </a: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Wingdings" panose="05000000000000000000"/>
              </a:rPr>
              <a:t>, his wife suggested he apply for a guide dog.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Wingdings" panose="05000000000000000000"/>
            </a:endParaRPr>
          </a:p>
          <a:p>
            <a:pPr marL="172085" lvl="0" indent="-172085" algn="just" defTabSz="68580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zh-CN" altLang="en-US" sz="2800" b="1" spc="150" dirty="0">
                <a:latin typeface="Arial" panose="020B0604020202020204" pitchFamily="34" charset="0"/>
                <a:ea typeface="微软雅黑" panose="020B0503020204020204" charset="-122"/>
                <a:sym typeface="Wingdings" panose="05000000000000000000"/>
              </a:rPr>
              <a:t></a:t>
            </a:r>
            <a:r>
              <a:rPr lang="zh-CN" altLang="en-US" sz="2800" b="1" dirty="0">
                <a:ea typeface="微软雅黑" panose="020B0503020204020204" charset="-122"/>
                <a:sym typeface="Wingdings" panose="05000000000000000000"/>
              </a:rPr>
              <a:t> 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Wingdings" panose="05000000000000000000"/>
              </a:rPr>
              <a:t>[U] </a:t>
            </a:r>
            <a:r>
              <a:rPr lang="zh-CN" altLang="en-US" sz="2800" b="1" dirty="0">
                <a:latin typeface="Times New Roman" panose="02020603050405020304" charset="0"/>
                <a:cs typeface="Times New Roman" panose="02020603050405020304" charset="0"/>
                <a:sym typeface="Wingdings" panose="05000000000000000000"/>
              </a:rPr>
              <a:t>看见；瞥见：</a:t>
            </a:r>
            <a:endParaRPr lang="zh-CN" altLang="en-US" sz="2800" b="1" dirty="0">
              <a:solidFill>
                <a:schemeClr val="tx1"/>
              </a:solidFill>
              <a:ea typeface="微软雅黑" panose="020B0503020204020204" charset="-122"/>
              <a:sym typeface="Wingdings" panose="05000000000000000000"/>
            </a:endParaRPr>
          </a:p>
          <a:p>
            <a:pPr marL="172085" lvl="0" indent="-172085" algn="just" defTabSz="68580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Just the </a:t>
            </a:r>
            <a:r>
              <a:rPr lang="en-US" altLang="zh-CN" sz="28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sight of </a:t>
            </a: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the monster made her go all weak.</a:t>
            </a:r>
            <a:endParaRPr lang="en-US" altLang="zh-CN" sz="2800" b="1" spc="15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Wingdings" panose="05000000000000000000" pitchFamily="2" charset="2"/>
            </a:endParaRPr>
          </a:p>
          <a:p>
            <a:pPr marL="172085" lvl="0" indent="-172085" algn="just" defTabSz="68580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zh-CN" altLang="zh-CN" sz="2800" b="1" spc="150">
                <a:latin typeface="Arial" panose="020B0604020202020204" pitchFamily="34" charset="0"/>
                <a:ea typeface="微软雅黑" panose="020B0503020204020204" charset="-122"/>
                <a:sym typeface="Wingdings" panose="05000000000000000000" pitchFamily="2" charset="2"/>
              </a:rPr>
              <a:t></a:t>
            </a:r>
            <a:r>
              <a:rPr lang="en-US" altLang="zh-CN" sz="2800" b="1" spc="150">
                <a:latin typeface="Arial" panose="020B0604020202020204" pitchFamily="34" charset="0"/>
                <a:ea typeface="微软雅黑" panose="020B0503020204020204" charset="-122"/>
                <a:sym typeface="Wingdings" panose="05000000000000000000" pitchFamily="2" charset="2"/>
              </a:rPr>
              <a:t> 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黑体" panose="02010609060101010101" charset="-122"/>
              </a:rPr>
              <a:t>[U] </a:t>
            </a:r>
            <a:r>
              <a:rPr lang="zh-CN" altLang="en-US" sz="2800" b="1" dirty="0">
                <a:latin typeface="Times New Roman" panose="02020603050405020304" charset="0"/>
                <a:cs typeface="Times New Roman" panose="02020603050405020304" charset="0"/>
                <a:sym typeface="黑体" panose="02010609060101010101" charset="-122"/>
              </a:rPr>
              <a:t>视域；眼界；视线：</a:t>
            </a:r>
            <a:endParaRPr lang="en-US" altLang="zh-CN" sz="2800" dirty="0">
              <a:solidFill>
                <a:schemeClr val="tx1"/>
              </a:solidFill>
              <a:ea typeface="微软雅黑" panose="020B0503020204020204" charset="-122"/>
              <a:sym typeface="黑体" panose="02010609060101010101" charset="-122"/>
            </a:endParaRPr>
          </a:p>
          <a:p>
            <a:pPr marL="172085" lvl="0" indent="-172085" algn="just" defTabSz="68580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I looked around me quickly. There was </a:t>
            </a:r>
            <a:r>
              <a:rPr lang="en-US" altLang="zh-CN" sz="28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no one in sight</a:t>
            </a: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黑体" panose="02010609060101010101" charset="-122"/>
            </a:endParaRPr>
          </a:p>
          <a:p>
            <a:pPr marL="172085" lvl="0" indent="-172085" algn="just" defTabSz="68580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She never lets her daughter </a:t>
            </a:r>
            <a:r>
              <a:rPr lang="en-US" altLang="zh-CN" sz="28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out of </a:t>
            </a: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her</a:t>
            </a:r>
            <a:r>
              <a:rPr lang="en-US" altLang="zh-CN" sz="28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 sight</a:t>
            </a: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.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黑体" panose="02010609060101010101" charset="-122"/>
            </a:endParaRPr>
          </a:p>
          <a:p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1256665" y="2237740"/>
            <a:ext cx="296481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56665" y="3908425"/>
            <a:ext cx="296481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56665" y="5030470"/>
            <a:ext cx="3681730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04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41630" y="834390"/>
            <a:ext cx="11508105" cy="5733415"/>
          </a:xfrm>
          <a:prstGeom prst="rect">
            <a:avLst/>
          </a:prstGeom>
          <a:solidFill>
            <a:srgbClr val="FDFBF0"/>
          </a:solidFill>
          <a:ln w="28575">
            <a:solidFill>
              <a:srgbClr val="FDF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8630" y="183515"/>
            <a:ext cx="4730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Wingdings" panose="05000000000000000000" pitchFamily="2" charset="2"/>
              </a:rPr>
              <a:t>2. sight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z="3600" b="1" i="1" dirty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3600" b="1" i="1" dirty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8630" y="926410"/>
            <a:ext cx="7718505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zh-CN" altLang="en-US" sz="3000" spc="150" noProof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Wingdings" panose="05000000000000000000" pitchFamily="2" charset="2"/>
              </a:rPr>
              <a:t> </a:t>
            </a:r>
            <a:r>
              <a:rPr lang="en-US" altLang="zh-CN" sz="3000" b="1" spc="150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黑体" panose="02010609060101010101" charset="-122"/>
              </a:rPr>
              <a:t>[C]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黑体" panose="02010609060101010101" charset="-122"/>
              </a:rPr>
              <a:t>看见的事物；景象；情景：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黑体" panose="02010609060101010101" charset="-122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The practice of hanging flags is a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common sight 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黑体" panose="02010609060101010101" charset="-122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in many parts of the country on National day.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黑体" panose="02010609060101010101" charset="-122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These mountains are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a splendid sight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  when viewed from the valley floor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（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谷底）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.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黑体" panose="02010609060101010101" charset="-122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zh-CN" altLang="en-US" sz="3000" spc="150" noProof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Wingdings" panose="05000000000000000000" pitchFamily="2" charset="2"/>
              </a:rPr>
              <a:t></a:t>
            </a:r>
            <a:r>
              <a:rPr lang="en-US" altLang="zh-CN" sz="3000" noProof="1">
                <a:solidFill>
                  <a:schemeClr val="tx1"/>
                </a:solidFill>
                <a:ea typeface="微软雅黑" panose="020B0503020204020204" charset="-122"/>
                <a:sym typeface="Wingdings" panose="05000000000000000000" pitchFamily="2" charset="2"/>
              </a:rPr>
              <a:t> </a:t>
            </a:r>
            <a:r>
              <a:rPr lang="en-US" altLang="zh-CN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[</a:t>
            </a:r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复数</a:t>
            </a:r>
            <a:r>
              <a:rPr lang="en-US" altLang="zh-CN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] </a:t>
            </a:r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名胜；景点</a:t>
            </a:r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黑体" panose="02010609060101010101" charset="-122"/>
              </a:rPr>
              <a:t>= places 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黑体" panose="02010609060101010101" charset="-122"/>
              </a:rPr>
              <a:t>of interest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黑体" panose="02010609060101010101" charset="-122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Overseas visitors are impressed by the beautiful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sights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黑体" panose="02010609060101010101" charset="-122"/>
              </a:rPr>
              <a:t> of Beijing.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黑体" panose="02010609060101010101" charset="-122"/>
            </a:endParaRPr>
          </a:p>
        </p:txBody>
      </p:sp>
      <p:pic>
        <p:nvPicPr>
          <p:cNvPr id="1026" name="Picture 2" descr="https://images.chinahighlights.com/2013/02/af401740404648e8b4a8bb3e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09" y="4211197"/>
            <a:ext cx="3194359" cy="2205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445" y="961123"/>
            <a:ext cx="3273882" cy="21102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978535" y="1149350"/>
            <a:ext cx="522668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78535" y="4561840"/>
            <a:ext cx="6536055" cy="4610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6" grpId="0" bldLvl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95680" y="2926715"/>
            <a:ext cx="1902460" cy="1383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所见之物</a:t>
            </a:r>
            <a:endParaRPr lang="en-US" altLang="zh-CN" sz="2800" b="1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800" dirty="0"/>
              <a:t>基本义</a:t>
            </a:r>
            <a:endParaRPr lang="en-US" altLang="zh-CN" sz="2800" dirty="0"/>
          </a:p>
          <a:p>
            <a:pPr algn="ctr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sight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030829" y="3576383"/>
            <a:ext cx="849596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3409371" y="1288473"/>
            <a:ext cx="55418" cy="46135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464789" y="1288473"/>
            <a:ext cx="471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437081" y="2272146"/>
            <a:ext cx="471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437078" y="4684402"/>
            <a:ext cx="471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409370" y="5902037"/>
            <a:ext cx="471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3975849" y="913939"/>
            <a:ext cx="29925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看见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的能力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3975849" y="1897611"/>
            <a:ext cx="29925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看见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的行为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3975849" y="3159938"/>
            <a:ext cx="29925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看见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的范围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3975849" y="4309867"/>
            <a:ext cx="29925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15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看见</a:t>
            </a:r>
            <a:r>
              <a:rPr lang="zh-CN" altLang="en-US" sz="2800" spc="-150" dirty="0">
                <a:latin typeface="宋体" panose="02010600030101010101" pitchFamily="2" charset="-122"/>
                <a:ea typeface="宋体" panose="02010600030101010101" pitchFamily="2" charset="-122"/>
              </a:rPr>
              <a:t>的事物</a:t>
            </a:r>
            <a:endParaRPr lang="zh-CN" altLang="en-US" sz="2800" spc="-15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3975849" y="5527502"/>
            <a:ext cx="2992582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看见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的名胜古迹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1" name="直接箭头连接符 20"/>
          <p:cNvCxnSpPr>
            <a:stCxn id="15" idx="3"/>
          </p:cNvCxnSpPr>
          <p:nvPr>
            <p:custDataLst>
              <p:tags r:id="rId7"/>
            </p:custDataLst>
          </p:nvPr>
        </p:nvCxnSpPr>
        <p:spPr>
          <a:xfrm flipV="1">
            <a:off x="6968431" y="1232593"/>
            <a:ext cx="595745" cy="1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>
            <p:custDataLst>
              <p:tags r:id="rId8"/>
            </p:custDataLst>
          </p:nvPr>
        </p:nvCxnSpPr>
        <p:spPr>
          <a:xfrm flipV="1">
            <a:off x="6961503" y="2243975"/>
            <a:ext cx="595745" cy="1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>
            <p:custDataLst>
              <p:tags r:id="rId9"/>
            </p:custDataLst>
          </p:nvPr>
        </p:nvCxnSpPr>
        <p:spPr>
          <a:xfrm flipV="1">
            <a:off x="6961502" y="3478594"/>
            <a:ext cx="595745" cy="1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>
            <p:custDataLst>
              <p:tags r:id="rId10"/>
            </p:custDataLst>
          </p:nvPr>
        </p:nvCxnSpPr>
        <p:spPr>
          <a:xfrm flipV="1">
            <a:off x="6899157" y="4628520"/>
            <a:ext cx="595745" cy="1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1"/>
            </p:custDataLst>
          </p:nvPr>
        </p:nvCxnSpPr>
        <p:spPr>
          <a:xfrm flipV="1">
            <a:off x="6933794" y="5846157"/>
            <a:ext cx="595745" cy="1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>
            <p:custDataLst>
              <p:tags r:id="rId12"/>
            </p:custDataLst>
          </p:nvPr>
        </p:nvSpPr>
        <p:spPr>
          <a:xfrm>
            <a:off x="7758139" y="913939"/>
            <a:ext cx="2382981" cy="7342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视力；视觉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>
            <p:custDataLst>
              <p:tags r:id="rId13"/>
            </p:custDataLst>
          </p:nvPr>
        </p:nvSpPr>
        <p:spPr>
          <a:xfrm>
            <a:off x="7758139" y="1897611"/>
            <a:ext cx="2382981" cy="7342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看见；瞥见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圆角矩形 27"/>
          <p:cNvSpPr/>
          <p:nvPr>
            <p:custDataLst>
              <p:tags r:id="rId14"/>
            </p:custDataLst>
          </p:nvPr>
        </p:nvSpPr>
        <p:spPr>
          <a:xfrm>
            <a:off x="7758138" y="3062957"/>
            <a:ext cx="2382981" cy="85741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视域；眼界；视线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圆角矩形 28"/>
          <p:cNvSpPr/>
          <p:nvPr>
            <p:custDataLst>
              <p:tags r:id="rId15"/>
            </p:custDataLst>
          </p:nvPr>
        </p:nvSpPr>
        <p:spPr>
          <a:xfrm>
            <a:off x="7758137" y="4212886"/>
            <a:ext cx="2382981" cy="7342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景象；情景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圆角矩形 29"/>
          <p:cNvSpPr/>
          <p:nvPr>
            <p:custDataLst>
              <p:tags r:id="rId16"/>
            </p:custDataLst>
          </p:nvPr>
        </p:nvSpPr>
        <p:spPr>
          <a:xfrm>
            <a:off x="7758139" y="5430521"/>
            <a:ext cx="2382981" cy="7342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名胜；景点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10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11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12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13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14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15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TABLE_BEAUTIFY" val="smartTable{f3925432-5c43-4c96-9b8d-5c9deb8d3eb7}"/>
</p:tagLst>
</file>

<file path=ppt/tags/tag2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20.xml><?xml version="1.0" encoding="utf-8"?>
<p:tagLst xmlns:p="http://schemas.openxmlformats.org/presentationml/2006/main">
  <p:tag name="KSO_WM_UNIT_TABLE_BEAUTIFY" val="smartTable{86dcc369-64a4-430e-99f8-d0f5efe52b38}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DIAGRAM_VIRTUALLY_FRAME" val="{&quot;height&quot;:359.0750393700788,&quot;left&quot;:172.9,&quot;top&quot;:102.9,&quot;width&quot;:665.25}"/>
</p:tagLst>
</file>

<file path=ppt/tags/tag24.xml><?xml version="1.0" encoding="utf-8"?>
<p:tagLst xmlns:p="http://schemas.openxmlformats.org/presentationml/2006/main">
  <p:tag name="KSO_WM_DIAGRAM_VIRTUALLY_FRAME" val="{&quot;height&quot;:359.0750393700788,&quot;left&quot;:172.9,&quot;top&quot;:102.9,&quot;width&quot;:665.25}"/>
</p:tagLst>
</file>

<file path=ppt/tags/tag25.xml><?xml version="1.0" encoding="utf-8"?>
<p:tagLst xmlns:p="http://schemas.openxmlformats.org/presentationml/2006/main">
  <p:tag name="KSO_WM_DIAGRAM_VIRTUALLY_FRAME" val="{&quot;height&quot;:359.0750393700788,&quot;left&quot;:172.9,&quot;top&quot;:102.9,&quot;width&quot;:665.25}"/>
</p:tagLst>
</file>

<file path=ppt/tags/tag27.xml><?xml version="1.0" encoding="utf-8"?>
<p:tagLst xmlns:p="http://schemas.openxmlformats.org/presentationml/2006/main">
  <p:tag name="commondata" val="eyJoZGlkIjoiMWM4MmVkOTA1MjFjYzMwZWNmZGFhODliZDBjZWU4YWMifQ=="/>
</p:tagLst>
</file>

<file path=ppt/tags/tag3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4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5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6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7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8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ags/tag9.xml><?xml version="1.0" encoding="utf-8"?>
<p:tagLst xmlns:p="http://schemas.openxmlformats.org/presentationml/2006/main">
  <p:tag name="KSO_WM_DIAGRAM_VIRTUALLY_FRAME" val="{&quot;height&quot;:413.45448818897637,&quot;left&quot;:313.0589763779527,&quot;top&quot;:71.96370078740156,&quot;width&quot;:485.4544094488188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MzMTgzMzEyMTg2IiwKCSJHcm91cElkIiA6ICIxNzM5NTUwNCIsCgkiSW1hZ2UiIDogImlWQk9SdzBLR2dvQUFBQU5TVWhFVWdBQUJQTUFBQUdmQ0FZQUFBQTZicGNvQUFBQUFYTlNSMElBcnM0YzZRQUFJQUJKUkVGVWVKenMzWGw4WkdXVi8vSFBlVzZTVHFxYTdvYW0yVVVSWkhXREZoRzZVeFdnUVhERUJYZEZjQmNGSFVkY1VjZUZHUlNFOGVlQWpqQnU2UEJ6UVhGbTlDZElENXFsRzBURWhVRUVCbVZZbXExWm02NnFKSjM3bk44ZmxVb3FleVdwclAxOXYxNzlTdXJXdmM4OVZlbFVxczQ5ejNOQ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9iQ0orYzZBQkVSRVJHUnhjRG1PZ0FSRVpGSmVpbnd6MEFQY0F0d0xYQTNzQVhvQTd6L1g3VlE5ZFdBUmlBRExLMzZ1aE93SzdBTHNCeFkxbjlmUy8vOVRVREM0Ti9Pd05DL28xWjFub2s0SStOMElJNnkzL0J0QU4yVUgrdEUyOGF6aFBMelVORkkrVEdPOTk3QWdSS1E5bjh0QVFYZ01lQUI0RUhnRWNyUDE1N0FBWlNmeXo3ZytVQjJFdkdKaUlpSWlNZ29sTXdURVpHRnBBRjRBbWltbkZpRGNySXJwWnd3MnRiLy9mQmtYaVVKRi9xL0QxVzNLOS9yYitMTUtxSmtub2lJaUlqSXREWE1kUUFpSWlLVDFBaThBZGdiZUI3bGlxK25BVHRRcnFLclZhU2MvT3VtWE9YWFM3bktiQ3Z3VlAvWFV0WFhVdi8rdmYzN1F6bUJXSnJHWTBrb0p5WkhxK2pMTUppd05NclZic09QelF6YjFzRGtuZ09uL0ppcms1K3hmMXZGOEhNMzlzZmMxTDg5UzdtS2NTbmxhcjlLekQzQTQ4Q1QvY2M4Y3hKeGlZaUlpSWlJaUlqSUl2RWtjUFJjQnlHVHNpdmw2YmNpSWlJaUlqSk50YTd0SXlJaU1sOFVnWFZ6SFlSTXl1R1VxeHBGUkVSRVJHU2FsTXdURVpHRnBnams1em9JbVpRMVRHODZzb2lJaUlpSTlGTXlUMFJFRnBxdHdMUG5PZ2labENPQWgrYzZDQkVSRVpsek84eDFBQ0tMZ1JwZ2lJaklRbk0vU3VZdE5BY0JWODExRURQa0RPQVE0REhnaHd3MlVlbnIvOW96OXFFTFRrSzUyVWtUZzkyZkd4bHNmbExSMUw5ZlVyVnRDYkRqc0xHVzkyOXI3Ti9XQU93TXJPaS9IZnIzMmJYcXVFWmdsLzV6cWdPMWlFajlSV0FMNVl0d2xXWmhqL1J2YzhxTndCNWlzRm5XMXY1OWU2dkdNTW9OdVhhai9EY0JCcHQwSmNCN1p2UVJpR3dIbE13VEVaR0Y1bTVVV2I3UUxBVnVudXNnWnNnbmdGOEJyZjNmaTB3a012UkRyNHhrbEJPM2VxMFhtWDJCOGtXVkZSUHRPRW1WaEtCZS8wVHFRTWs4RVJGWmFQNDYxd0hJcENYQUxYTWR4QXg1Q25nTGF2QWhJaUpTaTZ2bk9nQ1J4VUJYdTBSRVpLSDUzN2tPUUNZdEFIZk5kUkF6WkJPNk9Db2lJbEtyd3NTN2lNaEVsTXdURVpHRlp0TmNCeUNUbGdDYjV6cUlHYktKd2ZXQVJFUkVaSHhiNWpvQWtjVkF5VHdSRVZsb0h1ei9tb3k3bDh3WERaVGZieXpXTisrUE03U3hnNGlJaUl3dUFicm5PZ2lSeFVESlBCRVJXV2dlNmYrNjA1eEdJYlhLc3JpN2p2WlE3dFluSWlJaTQ5c1pOY0FRcVFzbDgwUkVaS0dwWE5GVk1tOWgySnZGbmN4TGdWM21PZ2dSRVpFRllHOVVtU2RTRjBybWlZaklRbFBwR3JwcVRxT1FXdTAzMXdITXNKUnlwWUdJaUlpTWIwK1V6Qk9wQ3lYelJFUmtvWW45WDFVTnRUQThhNjREbUdFUldEN1hRWWlJaUN3QXF5Z3ZUeUVpMDZSa25vaUlMRlNxekZzWW5zVmdBbll4NnFPOExxQ0lpSWlNYndXd2RhNkRFRmtNbE13VEVaR0ZhdVZjQnlBMTJZZkZQYVdtQjJpYTZ5QkVSRVFXZ0tYQUUzTWRoTWhpb0dTZWlJZ3NWSnBtdXpEc0RqdzYxMEhNb0NMUU9OZEJpSWlJTEFBSjhOaGNCeUd5R0NpWkp5SWlDOVd1Y3gyQTFLUUYrTk5jQnpHRENrRERYQWNoSWlLeUFEU3d1Qy93aWN3YUpmTkVSR1NoVW1YZXd0QUMzRExYUWN5Z0F1VktBeEVSRVJsZkEvRElYQWNoc2hnb21TY2lJZ3ZWem5NZGdOUmtzU2Z6dHFMS1BCRVJrVnEwb0RYelJPcEN5VHdSRVZtb1d1WTZBSmxRUXZubjlPZTVEbVFHYlVXVmVTSWlJclhZQ1NqTmRSQWlpNEd1Skl1SXlFTGtLSm0zRUt5ZzNCemlycmtPWkFZOWhkNVBpU3dhR1hLSFdzS1hLcmRqR2s0cDBYN2ZYTVkwbWt5Uy8wK2M0d0hNNHVtRnRPdmIweDJ6SmNtL3daeHZsY2YwallXMDg5anBqamtaemF4dG8vLzFOTkx3WUMvdDg3aXErNFVyTTZINVhJczlmMS9naG9kcU9TS2I1Ti9zenRPS2NldFg0S1luWnpyQ2VXb1BvRyt1Z3hCWkRQVG1VMFJFRnFKSFVRZlJoV0Fmd0ZqY1YrRzNBRTF6SFlTSTFJY25kcUJCdm5LN1ZLNituWWU4eWN5V0FIaWRQdE01TVFrV0ttTXVxY2VZa3hGQ3N0NnMvRmlDeDIvMFJ0NHgyekhVb3BuODBTSDQ1V2EydXlkTG5rTzYzOUZ3WjgvNFI2M091UHQ1WnJaN05tUS82dVF2S01hT2MyWW40b25zdDZTRlBYWXg0aTZRN0dKSjNCVzMzWURkZ04zU3lLWGRkUDZ5VGlmYkRVanJOSmJJZGszSlBCRVJXWWdlQVZiTmRSQXlvWDM2dnk3bU4rNlBveXBSa1ZFMTBYWmdZK0lEMCt6ZCtVc3hkdXczbHpGTkpManZpUmtBN2w2Q0RxM3ZOU3ZhbHByNXdHZFR4K2R0eDFNajlrTFlwZnk5SFprSmUxeGFqSGVlTnQ0eDJaQjlQMmE3bHdld1plNitwYjVSdFRWRHVzTVMwbVVKWVVVa0xEZFlFUkpiSHAwZERkOEoyTkd3bmR4OEo5eFdVbDU3ZUtVWlM4dGpWRmFNQ09YTGNKWEhHN2lIU0wyU2VhdFkzTzhKUkdhTmtua2lJcklRUFVqNTZxN01iOC9zLzdxWTM3Z1hnT3hjQnlFaWRiTm4xZmNQekZrVTI1a1dlcFpYRnprSFFsMlRlZG1RL3podzFyUUhpdW14QmJvMlpzaDlCdXdjQURNN05STnl2eW5HenErTWZ0Q1JPNEY5dEhMTDhldExzZk9pOFU2VFllMXFncDFzV05heGpPRVpOOHNhTEhWWWF0Ny9GWFp3ZkptWk41YVh3eTh2aVYrOWtHc3dxTTdPR1RZa1dUZVJZQnhlKzk3amF1Z1BKTlpwUEpIdG1wSjVJaUt5RUQwQXZHQ3VnNUFKUFozeStvYUxPWm5YQTVXcUJoRlpCUFlZK003bUxwblhRdTVrQzd4c3pCMmM1d3dtWk95dG1aQmJPOTF6MnVBRkdNeDVWaWJreGxtSHo2NHJ4bzVMcDN2T3dYTTM3RnA5MjgwZnFkZllBSTVueld6bDlNZHBhQVFveHM1enMwbnVhTEJqeXZmWUJVMjBkWXkyemw4Mk5INEtZd1dBT3oxOWtiY3pRVUxMc1NSWU9Cc3FlVGNiK0hGWGNuT0R0eWVSbWF1TTcrNkdiWEg4VVl4SHdSNDE5MGNkZXd6ODBmTDI4R2hJL2RGdDlVdHFMd0ZxV2w5UVJDYW1aSjZJaUN4RTk2TU9vZ3ZCbmtBM2kvc3FmRVNWZVNLTGhodDdWdFV3elZreXp3S0htZG00VXpjSDlzV093amlxdmdIWUxnWmpuOSs5QWFoYk1nOUNkVVVrbHNiNzZ6YzJnUFc0VXloLzd4bXo4bHhxZHkrQytjajl4OW9uVmk1T1JVL1ROMXRvK0JQR0NqT2FHNE4vcnplMkhRN3QzWlZSbG5EVXZnN3ZyVXJFZmJhWHpnazd2SmZvdWlucitTY3hsbzkydjdzN1dBSDhLY08ydVBrV2d5Mk9QWVh6SWpOMmN5YzE0cGV4Y0l1bjVRUmRTdkpvTCttajBQVVlzMytoYlFtd2FaYlBLYkpvS1prbklpSUwwWGFWekx2MzlKWTlRNE9mNElUY1hoY1hhL3B3TjAvc0NHeW1YSjIzbUdYbU9vRHQxK3BNaHN6eG5vVEdVdHB4eFZ4SE0vTzJ0OGM3QjV3OUJndWQzRnBvZTlGc25qN1N1N21INi80eW0rZWNGMExjc3pKRkZLQVByMnNYOVA1bUUrY0FaRVArTnVBQWdEU0c1L1hRZnVmdy9UTWhmeWV3TDBDTTRaQnUydjkzeEpoc3ZEOXJ1YjhGdXd6QThjd1MwcjE3NEk3S1BrblNlSUgxeng5Mi9EZkYySGwralNHbkhubURFN01CMnhJSlcxTFNMUW4yVkluQ0ZyanBLVVpjS0h0dU5oTjJ2TWlzdkF5SkdRa2VUdHVXMnRwZU9tNnI4Ynd6cVFXNFo2NkRFRmtzbE13VEVaR0Y2QUVXY1RMUFgwUFRwbDJiMTdyYkNaaWRZUEFjeHdBdk1GNmx4UHl6REJqeElXa1JVakp2bG1WcGU3NG44VE00eDV0WkMrNlhBSXMydWJXOVBkNjVaUVBUYkExN2xTWCtxdGs4ZS9DR3kzc2lweFJqM3o4MzBmVDlzZlpyU09MWERGc0Q0TTZuKzZKZE9kMXpONGI0VXN3K1h4N1RmOThYdzZsajdadGdkVzBNNG9SblZuS283dTQ5UERRaWVUWWZGZExPNzJTUy9LdHh2NzhZbnpnTGJpNVU3bXVtOVZpRFZ3QzQwOTBYZVF1VHFJWXIwbkZWcmZ0bVdMdmFRbkk1Vms1U2xzL3BEeEQ5dmIxMDFacklzeVp5QjlaU09UaEZHZURoR1JwYlpMdWpaSjZJaUN4RUQxQmVMbVlINEtrNWpxWHVOdTNTOG5Xd045dmtsOEdaYjVZQk44eDFFTE5BM1d4bm1ZZjBSVVo0K1JTV2lscVF0cmZITzNmYWRqYnpKWE1kUmRsMUQvZU9rL2hvSUxkMTRJYkYrM3ZwR3JGVzIyUUZhMzErVXZsUFpoUkhXLzl0cHBoeFlOV3RUWEJuejJ5ZHUzWnRTNXZnR2NPM1dzcmZiOFA2bXRocEgyZ2IySjRFdjNod0w3OE1RdEpFMjdPSEg5OEx0MEY3M3hSamFzaUUrRW13VDJDRG4rM2QvWnZGR002QzlocVRycTJyTW9sOUcrZUVSdklmSzhTT0wwNHRubkd0QkxaT3VKZUkxRVRKUEJFUldZZ2VZaEVuODd6U2ZHN2hXd29zaU9xS2FXcWkvUDl4c1U4bkZsblVzcVI3VkUvMXhIbkV5MDF1WnBFOU5ydm5teC9NL1FDczB1cUJac28vaUhtMTNtcVd2clVreWFqVmNvMFRIR3RtNzI1TS9OMmpIcHZhN2dWNGNMTHhaR2c5akJDL2JtYUhEbXgwYmt0alBMMmJybzVheDJtbTlkZ1E3THVHN2Q2Znl6MC9FM0tIRkdQbld5WWIwd1JXQWxOTVdvckljRXJtaVlqSVFsUko1aTJqdkg2ZXpEOEo1Y1lRMjhQNk9JSHllNnB0Y3gySWlFeWRFL2FzdnBEaU1UMmh5SWFiNWl5ZzdVYmJVaWZ1TjlpY2w1MWJXSHQ0aVEzYlEyWDNGRHczbXcwclB1dllCOHpLUzQ2NGV3azR0eGdmT1I5dTdhMXRuTGJtYklqbk9IelF6QWF6Mk02ZmlPSGljUTZjcXAxWjNOM3RSV2FWa25raUlySVFWVHJGN1RTblVjaDRsbENlZmpwbjNTQm5rYU5rbnNqQ2wvZ2VWTTFsTmhvV1JPZE5jL3RnTnNtOWZ0b0R1ZTAyRjFPNW0wbFhtNFZRdmMxQ09KRTQ4OHMwTkpCbWVtaGJPdktlYUF4N01sS3NGSnk3eHgvUlY1bFplUjFWNXdtSEp5ZUtvVWhhYzRLckpjbTkwZHpPdzlocllJMUIrRW1NZlgvWHpYVVR4RlkxRHZralEvQnZZWGJBNEZxRnBFNjhzQlFmK1BzWm11YThJMHJtaWRTTmtua2lJcklRVmQ1a0twazNmKzFFK1pQUTVya09aQlpzWThiZlUrMjNwSms5amlEeHZjM0RLc016amoxbE1kN3QyTzlLZE40NytUR1AzQ2xENDR0STJNM2NkZ1ljaTV2VGxIdTdLVjRQTnhYci9TaWFhWHVHSmZHbzRMWVh1TG14MlZML2JZR3VtK3Q5cnRvZDJkSkN3M05DWWdkRnQ1MzZuOXN0Uk45aytQVkZ1dXFTa0c3bXFLY2JqWWRaWUJXd3MwR2Ztei9pS2JlVmVPUzN0VmZUekxhMkZjMmtxME1JK3h1c2lORGo1ZytSOGtBM1Q5eFF2ZUQvMUJ6YzFNektJME1JaDREdjZOZ1dqQWN0alJ2cTlkelh6RzNQU3Y3R25iNGk3UXRqc1g2emc0Q0Rwai9POUVPWmlpU0VGNDdZYUx3RStNd3NuUHlQMlZGWFNCajVaSFRUMVVFY3VXWmV0VXlTK3pGd01vRERsNHF4NDNQMUNEUEwyaE04Q1o4eTdDZ0dzMjgzcHpHZTFjMkcvNnB4R0lPMmxka1FQK2I0M3pHMEd1ODJqK2xiWnJnYWNqbncrQXlPTDdKZFVUSlBSRVFXb3NxVjNSMW4ra1FQdkRkemVCcjR6YWgzdXQreDExZEtCNHg2WDVWTlp6YS8zUWxmSDMwSVBtY2U3eUtFYjAwY2pXWHZPek16OGxPSCtkUDJ1cWgwMzhUSHo2cVYvVi9uNFNMbWRWZWl2RzVlM1RYVG1nK0pmUmpuNkhLMVI2Vll4TXBma29BQldjL2RUTFFQRmVoWVAvNkliUTJaSko2SzIzdkJEeDJZV2pYd3VUV1FKSkR4cFQxWXJqMm1uTnROWjJjdHNXWkM2K2xtNFY4cXQ5MzlHOFhZK1E2QUZuSkhoWVRQZytkR1BnWWo2N24vOGVnZktkTDE3Nk9PVGVzckxBay9HZXZjWnZidWJKSWZzUjVWbWxwck4rMGJSamtrYVVueXJ6WDhGSnpqekt3UktvdFZEc1lGUnBaY1o1ckdUM2V6b2IyVzUyR28xY3N6SWZzQmd6ZGl0ditJdURFc2dZeXZLa0QraW1Mc2VBZVF6c0RqbmJSbThxMGg0U080bjJBV0JqNHpEUHlIU1NEakszck44cDNiVW4vLzVEdGdydG1oSlNSbkIrdzlHTXZwSDNjZ1R4SE1NNWJmR0ZQN2VMMGUwOFNHVk9ZOXlEeGJzMjBzN3ZSUmw0b25ENVhmaGRua3h0RWpVbWZPQzZCMUZYUXQ1QXRDMDFwSHRabTJaNFRnYnpONERjYUJWZDEraXdiL0VpTlhKb1NsTFVuK05RWXJ6Rm5oeEJWZ0t3eFd1Tm1Pd0k3bXZoUFlUZzQ3bW5reTVQZk12ZGZobjBveGZCWTJkSThSU3IxazBOSW9JbldqWko2SWlDeGtLMmI2Qkx0L3RYampmV2RrL295TlV2Vmd0djk5Wnl6WmY2K3Y5Tnd4M2hpT3ZXejBPOXdiVXY5V0dxcmEzeTBlL1IvT3Q0dXBwMFVtWHY5OFVySWNzYXNuUzc1ajJQSEF4QlV6WnMrTndZOGxNbVl5cjRXMVIxaUkzek5zbjBveWJlemhXQUwyNGlUaHhSbnlQeXFtajc5bHFoVlkyWkQvc09OZkFBdGo3bVQyTEV2c0oxblBmYndRTzc4d2xmUFVIQTl0enlmRUh3RDdEeVlXeDJPNUVNSzFMZVEvVklvZFg2cjFQSmtrOXpaekxxRDhnWHI4TXhoWjRDM1E5aDVvbitOcGFBYzNaY0xPWHpYajdlWGd4dDdUekpxQWRRM0VmWHVoNW1SZUU2MEhOd1Q3bVpudE04N1lCcXhORXU5cThkeDVwZGo1c1pvZndsU1o3VG40dlMrSUtiWUFXSHhQTWUwYTlZTFJaRFFucmFjazJIZnJFVkx0RG03Q3lRMy9mMlptbGduK3FtTGthek41ZHNkL1krVUxNa08zdXgxaFJ2UGtSNnp1USsvVFNnWWI3R2JHcDBhZXdUTEFXU0hoTEtocTJXSmdWUTFjQnRjZ3RLRzNCK083dGkrR00zdHB2MjA2Y1U1Q0U3QmxsczRsc3VpTi9hWktSRVJrL3B2eHlyeXlPUGFIR3c4bmpYZmt2WDlIQzg2NlVlODB1M2IzcjNVdjFtNnZ5L3EvYmcrZDZ3clU4UUpwbHRibmVsaHk0MEFpcjRxN0Y5MzVDKzcvN1Y1Nzk4UG1KUGNtQzBuSHFNa1Q1NkgrOGY3U3Y0ajZFQWF2em9RZE44TGFTZisrWlVMdURJenpCeW9BblVmN3ovVy83ajVLbGFsOXZwbTFvLysrMUV1U1BuOTRsWnc3ZmJqZjRmaEc4RTUzSHpLOTA4eUM0UmRtYVgxeERXZXdiTWg5eWJCdmpKYkljK2ZCL3VmZ1RuZG11aEptMGpMSnF1K2IyZHVydDdsN0w4NXR3SzhjdjJINDh6TVp6YXg5Wm1Pd1gxWC9YeHg4VHZ4ZTk1RUprR0QyMFd6SWZYR3E1NnlaKzJBeUQxTUYwU3hvWnRXYS9tUjJtWFBMd1BkbWI1M3A4NmRwZUZNaDdXd2IvZytZYWpKMzRHK0JUYk5hc2tUN3IzRy9kYkxIdVh2RWVkVGQ3eHI5ZmpaRi9QV0Z0SFBkTENieW9Kek0yenFMNXhOWjFGU1pKeUlpQzltTVYrWUJFT3k3dVAvRGFKVkZIamdKdUhETVEzc3k2enlRR2UwK2MvOUdIYU9jYnlvTGltOFB5Ynk2VmVabGFOM2RnMTF0WnJ0WGIzZjRTVXpqbDd0Sk5rSjczK0QrYS9idzBQQ3FnTDl2ckRHYnliY0c5MitaVmNYb3ZzV3g4MkxjZHZuUVJkTVBibXBtWld1UzJNZkJqcTFzTmVONW1TVDVUakhsWmRRNmRjeDROczZiKytPL210UStWYVQ5dDVXN1d6aHlUMExqcDh4c3lIVFJKSVFMaVR4djZGQzkxM3ZhT0pnNEQrRkVNM3R2MWZOekZXbjYxZUVoZE1PZnhnclAzU05tLzBrYXYxNGtkc0xHcDZydno3TDJCRUx5Yll4ZHk4K0JtUWY3QXBGZmpQZXdNeUgzYWN3K01QUmNQT2o0RjRqYmZsVGkrcW9rd2NGTnplejhvaEI0TzlpYlp2THgxcUlseWIzVzRKVlZjYWZnbnkvRzhHVm9mMlRJdnJUdFJVaGZiWVF6YXorRE40WWtmQjlzRjNkNkRMOG9qZkZmdXRudzE4b2VXWTdZMVVQejI4RS9NZEJJQUhBNEswdHVmWUhPYTZiekdNZG5Pd3lHeWttWmtKK2x4SU5mVm95ZFo4ek91ZWFYRVB6VjFUVmpNZG83TGZnR014TERYdGhFNjhHOWRFMDZvVFdIQmw1blkzMHEwNzhGZkxFOHRkYnV3WGdBOTgyT1BRUnNCbi9Zb3ozczhFakVOdmRTM0F5L2VhSWxhWDJOZWZoODlVRHV2czNneThVWVBnc2RsZi9iQ2VYWDlObVlVdDZJa25raWRhTmtub2lJTEdTemtzemI2NkxTZmZlZDJkSU9IRFA4UG9NMVQ3eUhIVmY4eStpTE9rZmpaYVBOVW5QbjhUMURxYndtVnJDQysrQ1VMb01kcWZvUVczV1EreWpyelN5SnBmbVlNS3RVV3N6SDJPcXRYc2s4czhSK0FJT0pQSGN2RXYyTlJicitZL1FUYjd5ZnlFVnc4Q1ZON0RKaVRUWm9XeHFDLzNESU9sak9iV2xNWDl6TnhudEc3bjlyYnpkY1M4cTFtWkQvbEJrRGk3Y2J2RFNidEo1V1NMdStYZE9Ed1k3QUFQY0xpN0h6UThQdkwzSDlKaUtuWjBOdUsyWm5WVDBMejgyd2RuV1JEVGRWTmhXNDRTSGdaNVhiR1ZyM0dqSnB6UDJlSWh0K1JvMGNOdlRGOE03eHFsSUtiTGc2RS9NbkVmelhsY3BDTTU2ZnBlMzVCZHIvTU5veFdmTEhPZjczdzg1MVZUSDJ2VzU0c3JEczF0NXU2Q1RTbWFYMVF1amFOaE9QdDFZR3B3M2JkRzR4ZHY3OWFQdVdhTCtQeVArQjFWK0JIYktqN1ROaWZMTzlnYjF4SHZHWXZyUTR5bUw3Qlc1NGlNaTVHZHF1SWZoNnJQdzZiMlpHNEVJaXo1bnM0NXFFNnBtSkRjeldaeVgzZVZlaE9Vc0MyTWtEdDV4YlNyVC9PbXU1RHJCakFCcUR2YlUzOHVFNWkzQ1NqT3FwdVQ3dE5XTUxNWHl0QmI1Zm9xT21kWEdieWVWQ2tydkFzTU1IbTdtNEcxeVJ4cjZ6ZTdqdUw0Tjd0elZrUTd6Y3pUTEZ0TytObzc5RzFaV1NlU0oxcEdTZWlJaE0yYnAxNjVhSEVKYVoyYksrdnI1bFpqYndEMWptN2p2MHI2bVU5UDlyY1BmRXpCcmNmV0Fia0poWjR1NE5aamF3cmZvWTRMdnIxNjhmbmtTWW5jbzhBUFBMY0J1UnpBTnJLQ1l0SjBMcC93Ni94OEh1ZzVlT01kNi8yVVhsNWhCN1hWeTZBcmlpY3RlOVo3VDhtOEdiUmg1RDhXa1hsL2FhOG1PWVhTMzlYMGViWnJRVWVNRXN4akxUTXRTaHMzS0cxcGVCdFZadXUzdTA2Q2NYNkJxM0VxenMxdDVlYnIxbCtOWnNpR2RndHR2QUJ2ZkhZd3pIZGJOeHdnK0d4ZGh4VGpia0RzVHNqWVBIaDQ4Q2wxSDd3dTdyQzdGejNBL2loYmp0VTluUWVDcG1xd1pQaytTSTNEVGVjVk5WU05PZlE5ZDNxS0VTcFVqSGpWbkxYd3NjTnhoYlhFTmsxR1NlQnordmY2MjN5cGJPWWhwZUJoc25UR3JQYlVmZmZtNEhNSFRGcjZzbVB1aW1iY0FUTlovQ1NXT01yKzZlb0d0bWtmYmZ0bGpyZXdMaGV3TWJqV2MzczdadGFzMUk1aThuUERtOUFjSTUyWkFma1RDZjlERHV5MmF6bzIyV3RjZGpETHcrT2Y0Zi9YRmNZVmI1ZTJ0dmh2MCtDWGN1aUdaS2ptY3E3U1hNNmpHTnZuMXJxWVlFMkJMV0hKQWt5WG1Hdlh6NEFFVDdTSUdPRzRkdVByZ3BrOFFmZ3IzY2dHeG91QzZOYlNkMTB6NlRTMzgwd1B4YldrQmtvVkl5VDBSa08zYmlpU2V1NnU3dTNpbUVzRk9TSkN0ampEc0JPNFVRVnJqN0NxQTZNYmVNOGpwb3k0RGxabGFaUm9tN2t5VEppUEdIZktZZHRtMjgrOGJZM2pYS1hTMmpiSnNSRFV1NmY5elgzZkpWc0JFVktORTVDUmlSekx2dmpKWVhXdFVIbFdwbWZZdDVpaTBNVmllTWxzeDdGdkNyV1l4bE5qd1ArUFcwUmtqczdLRWI3Q3NGT210STVJM0pIUDYyK3JmSzRWTWwybXZ1Zk96UlAwU3cxL1pYS1lGeFlBdXRSNVhvMmxqVDhXbjZjU1pNL0YxZmN2TC9idkRPZ2NEeDU0MTN4UFJjOS9CazluYjNEak1iU09ZWmpOcTBJVVArUkRNT0hUeU9iby9iM2dqWEw2RHFWQi9hRVNUeGZVaTV2czduK0xkdXVqcHEyYk9VZG4wL0UvSWZNeHVjZHAyRThEZEVaaVNabDBZLzBRbExabUxzNFJwQy9HT2w0dFB4YVNYeit2L09qUHEzWmxManpHWW1EL0FrZVhmMUdTMkdId0VVSXovT0JQK3ltVFZoN0pvSmU3NnRHTy84bHpHR21SWE50T2FUWUsrY2NFZTNaMWJWZDc0bUczTFBydWtFTVY1ZFlNUFZrNDFyQ1VmdG00U0dUNEdkVXU0eFhZbURXenpHanhYcCtuK2pIM2xybjNudWZ3ZGlOWjZkaFBpYjV0aDI4Z3gyajA3WVBqcmNpOHdLSmZORVJCYUpZNDg5ZGxkZzd5UkpkcTFLeXEwRWRuTDNuWUNkekd4bDFmZkwwelNsc1hGdzlsMElWVjNRaGlYV3hrcTB6YkVwZEpxYm10MHVvSERmR1Z5SmxkY0FxK1ptSi9obmFMRFBESjFTYW1OMHNYWG5wcWRkdk8yUE14WHJQTkhVLzNVMjF1R1pENlkxelRaTDIyN2dMNnpjZHFmUG81MC92VEZibjBQMTJudnVUeFhqRXpWTmthMG8wdlZBeHZKWFUxVmhhaUhraVV5WXpIUDN1NnFueW83THVKR3FaQjVtS3ljVDUwd3k4MDNWQ1M0ZnEvRk84SmNQN1JmcDN4NjZQdDRDWVB3MzhNeUJtMjZmaGRiMTBMVzVYcWZ3R0NiVm5kVEtGMG9Ha25sdUhGbXZXSWJyb2ZOL1ptcnNvVlpuR20zcHdCL2NZTk5MNXZXdm9UWkdsMUJ2TWJNOXlydjVOckJScHRlWEdTeXRyQkU1MDFySVBRM25wUU5UUWZFYmkzVDBWN3gyYlRieVB3YmUwSC92eDJEMTEvdXJRT3Nxd1hlRXRwMUgzaE5EOWUrekJRN0Y3RzhuTTdaaHgyT01hR1EwR2cvaENTSTFKL09hYVh0R0NQRlRZS2NPWEd3QmNHN0grTWRDN0xpYzhmLyt4a0xzL0VCTHlOMXI4RVV6TTh4V2hSQ3Z6VnIrOUVMYThhMWFZNW1FaE8yanc3M0lyRkF5VDBSa0FXaHJhMnRJa21UdmhvYUdwN3Y3M3U3K2RHQnZNNnQ4L3pRekc2aFNxMDdLd2RCRTNEeE55azNWckNYekFDejRkOXh0UkRMUFlNVjlqelN2aGU0aDFTSnVuRFRhczIydzJLdnlBQ3JWTGFOOW1OZ0tNMU5aTTBmMlk1cFRoOUlrSHB0VUo0S00zMDZtZ200ME1aQ3JmaVZ3NHpxNHVURFpjY3g5QTJhRDA4V053MnM3MEdwUFdLZStpYVRxZFFwZk5zN2VNOEZhT0hJUHAzSGZKTEY5M1gxZncvWjE4MzF4MjMvb2o0WXhLcmNHRzRZQVdQUi9uOG1BWjBUcTN5WVpuS1pueG43WkVQNE0rZk1Lc2ZzU3VHR01oRkZ0M09rdTBYN2p4SHRXaFJUakRVbFM5VC9aYmQvcHhEQWZaTmxoV1hYQnFxZTFUMU1lalp1ZlhVdzd2ejdhZmMyc1haY2t5ZnJ5TGJ1bkdEdjJHMnVjNXFUMWxJUXdkdmYyT3JKZ0h4NlNoSUpMcXUrUE1YNGxKT0VOVUY1ck1aTmtUaXVtalBvWXB4Vkh3bSt5b3hZUHo4LzNTczJzMlR1RTVCTVEzenAwTFZTL05Sci9XSXFkMzJjU0Y5RktzZlBDbGlSM0grN2ZNYk9tL3FWUnZ0a1NXZzhzeGE2UFVmdVNDclZvWVB0WVIxZGtWaWlaSnlJeVR4eDc3TEVIaHhDZVlXYjdBbnU3KzlQTmJDL2dHY0R1VUo3T0Nnc3pPZWZsQmI1VG9NL00wc3IzdzcrNisxajNEVi9IeFJuelEvWE0yR05sOXk4M1BkSnlIOWlJZGV2TTdTU3FFbFFQbk43OGpKU1JDN1U3WHNwdUc3bSszaUpVZVk4eDJnZUIvd0dPbnNWWVp0cWk3cmxxQUFBZ0FFbEVRVlEvQW1OV3U5UWlPQWNOU1JpNVQyL0tibm5VdmF0dnVmdVVxa0U5K3UyV0RLazQyNlcyQTBkdkNqT2FDRnVySitwNzlYU3hHZEkvUGUzMVpoeVA4M3pLU3dvQVZjc0JZRFYrcG05ck1QTWhTWklDeFRyOERHZFhrYTUvejNydWNteXdzeTdHU3VEOGJGanlLU2QzdWNWd3lWZ05RQ2JtRHpQNjFQdXhqOEFmR0xacDlNcklCYVNQdUVORGRRZFhhdjlkR1pEYVYyS0lQd05JSTlmVkl5NVAvVGN4eEhKbjdHZ2ptaTNWejFHN2dMOWo0SmZMZlVzeFB2SDk2ajFLZEczTWVQNlBBMU9zM2M2Ry9iNDdaMnZuUlc2TXdjOGJieGVESGFxN1R1UCtlSVJMYXhuZVl4eG5hdXZCVFJsV3ZvUWt2QTNuSldiVjAybjl2NlB4RDZYWStTTW1UT0sxTlFOTG0rbk5ScHAyU0dCcHdIZUlLYjBFTGdmZVd0a3pXUGhJTnVUMkxNVENXK3RZRVdrb21TZFNOMHJtaVlqTW91T1BQejdyN2dlNSs4Rm1kcUNaSFFRY0JCd3dmTis1U05LNSsxYmdZZUFCb0ZENVoyYkZxdHNEMzd0N3NmLytyV21hbHZxM0ZSb2JHNHNoaE1KVlYxMDFyU3FPQ1hRek9KVnpWdGhuaUp2TzRISTNQanJ5VGs0Q0JqcHk5aVUyYWhkYmd4L3ZkQ25UbTFLMU1HeFA3ekcyTWYwcTBlSFR2QjZhNW5qWXNERUQ0ZEdwakJQeEo2b3phK2ExVG9IMVNVeXhEckcrQlNEak9XSlpKaXo1RXRocEF4K0twL2x5bXgzMlhMdlRBemN0eU4velF1dzhMUlB5dHdPZk1LdTZZR0syZzhIcEpINTZodHh2U1Azei9WMldhLzdCR1ZhYWJEeUJobUwxS2ZwalNwaGtVbkErU2JBVlEyLzdwQ3Z6aW5UOHRONkxHUFN3NFE0aWQ5UjMxSkV5b2VGejFiTUpnRXRIcXhvMjh5K0JmYnY4dmUyVENidWZYWXgzZnJxKzBYaVhsOS9YRE50TXExVjFsUy9SdFhHaTVRV2FhVDAyU1FhVGVRNHJQTVpMdTludzE2bEUxcExrWGhmZ1hlNGNPZkI4RGJtdTRuOTJyTjJjZGRtUWU1bWJaY0N6UUJhM3JPRlpoNnpCVXNleVp0Ny9VdDVJVXZVN05YUXVSeFd6TjJXVDdHNkY5SWlUcDF1VlczV3FCZnQ3S3pMZmJFOXZ0RVZFWnMySko1NjRLazNUZzl5OWtxdzd5TXdPY3ZlOXJHeFc0aWl2ajhObXlnbTY0ZjhlcW56djdnL2ZmLy85RDk1NjY2MjlzeEpZZlJTWWc3OWo1dWxsYmcwamszbllzemE5WjhrQmUvNUx6KzBBQnFPdWw1ZVkxMzJhMER4VitkbHNEMnZtOVRITktsSERsbGZmanRpMHEwOXNXSUl4VHJraXdvWW5heGJ3bWtkcmQ4eUdzQUd6ZzZ1MzlxOGxkclBCbngzdU11T3VORTN2QXYrckpjbmFnRjArM3FoOWJGdmVVUFZ5WlBoQ1h1UTlMY2FPYzVwWmMxa0l5Y2VCVTZ1VEdnQ0d2WkRFZnBJaHZ5Rk50NzJsaCt2K01tUEJrQzRMVmVrR2Q3YXl3Qk1DTnF3VGU0cFB2akp2Z1dwaXpTRmc3NmpjZG1kck1mcW82NE1XMHM1L3k0Yjh4N0hLQlUvN1dCTnQzK3VsL2JaNnhkT1hocmYxMEg3bjhPMlprTDhUbU5TVTdpVFlrQ1VJek14Q3NOT0lUQ2tCR2JBbTRKZ3gzekthSFdUbDk1Z010aTh4QnI4TXRqU1orcnRPT3pZVG1qdUphMTVTWk9OMHF6VVh4bFFTa1FWQ3lUd1JrV2s2NFlRVG50SFgxM2RZQ09GUVlEWHdnalJOVjhITU5wRnc5NUtaM2VQdWR3UDN1UHYvbXRrOVpuWjNqSEd6dXo5ODdiWFhUcWtTWjRIWXlqU2JEa3pGSGwvdC9mTzlaeWEvTmV3RkkrNU13a25BN1krOWkrVUZ5QTMvYWJ2N25idGQzTjA1SzRIT3ZlM3BQVVlmMDZ6TWMveko2azZTaHU4MDNhQWNmNndlWTRaaGlRZU1SNllYMmR6Skpza2x3R0Fpei8xaE44NHV4dlNIc1BHcDBZNXBvVFZPOUJtMGdjWW5oeFNvbVMyRHRnWm9YN0JUeXJyWmVBK1I5MERieDF0Q2Vvb1IzbTdHODZ2M01WamJFQnF1SjY1cDdXSGo3VE1SUnlBTWE4Z3d2Y1RYRW83YTEybWF0VTdvRlExc2U2eVNESWtKSzZxcm9icHBmR3o0L2sza250T1ljTkcwVCt4RHBpWHZtVTF5OVZtdk5MVi9MTkN4ZnBKSGhZWWt1V1JJMTFYOHkrTTBXRW1qK2FjRDluMEFNMnRxVE9JbHZTbHR6RjRwYiszTVhqeGlFM1k2SFBrRnVIN1NWYW1GZE91UHN5RjdjZlVTQUZQbVBPTG1kMUIrNzdTVmNsSjhxK05iamJEVmlVK1pzZFZoSzJub3NlQVhtTmt6eXcrTDUzbElybStLclNmMjBuWHJOS0pRTWsra2pyYW5OOW9pSXROMnpESEg3SnNreVdIQWFqTTd6TjBQaXpHdUhONXdvaDdjL1ZFenU3dVNyT3RQMHQwZFFyZzdTWko3cnJycXFycDFGMXlnbm1KNGttSDJmQWNZa2N5THprbkFCYVdtbGhNTUc1Rm9OUHliTmg4L2dNeU03ZWxOZThyMHAzd1AvWDIyU3JYRnREdzRkTXloMVdpMXNoQ0dMZ1BnM0R2MWtPYk9FdGJ1RDd5bWN0dmRTMmxrN1VRZFRJMmhWV21qS2NBakdYZXZMcnR1Z2dONzRaWnBCVDB2dEQ5Umlsd01YTnhNdmpWSitDelZhMTZhclVxUzVGdWtIRFhSU0E1TEozdDJDeHc2NUxaTmJ4cG9FaHAvWU9hcnB6UEdWTGdubHhBNUhjQ2NIUWVYaS9OZTZOZzZmUDlBV0E2ZW4vYUpxOWZpTkpyQnBqOG1rQ2J4NjVPdGoyd0orYjgxV0RPd3dmM3hZb3dYam5kTUtlMzhZU2JrUHphWVNMWmNOdVRPS3NUT0N5WWQ5SXhxMjluZFc4M0EzUjNzZDJhc3hteVhsdEQwamxLY1NtTDJwcUtUL3lIT0tZYmY0Y2E5T0E4NS9vaGhXeHpiRXN5ZjlOUzNSR3hMSUd4SjZkdlN3TFluQzRRdG1kQjRrWm05SGNEeEh4ZlR6dE5yUFhOTGJMdVI0TDh5bzdJVzZGNUpFcDVIaXBKNUl2T0VrbmtpSW1OWXQyN2RRU0dFdzl6OVVNckp1OVhBRHRYN1RMZlN6dDBmQVc0RGJnZnVNTFAvVHRQMDdqUk4vOXJlM2o2dDdwamJnY2VCVlhOeDRxUzM5TDIwc2VYQ0laM2t5bzU4OEVOayswcDI0b2kzck83cEVndVhUZlBVTGY0dUd1M1NCVEhOc2Y0Wjd2a3JaYnByNWtYLzdaQnVybTU1V04wNG5ZWEhZL1Rya3lGamtwdkttRzUrVkhXRm41c3Z5RTdFSWRqeHd6WmRNVkVpRHdDM1owejhFYlM5RC9KL2hNSEt0U1NrNjRpTElaazNxSnVPTGxLT3lZVDgyV2I4WTJXN1lVYzIwZmJzWHRvbmVyeTd3UkhMSnJQK2xwbS91RG9INE03MWs0OThmakdvV25mU1JsVGxMVVpaMWo3UDhYOGM4ck0wUGd3YkpxcTBkSS94VElKMVZaTGxqbjJobWJWLzZHYkRmODFrekpQUkV2ek5WV3R3M2tpYW5rT1MvQlFnd0NmZ2lNdW1zdTVjTWRyN29QM2RUR0xKaXNFNS9ybkpubTVBaWZiN01uRk5ucEQ4eXVGWkdPOHNwUjNmbS9LQVpjYjI5ZDVBWkVZcG1TY2lBclMxdFRVa1NYSjRDQ0ZIK2QzUEdyUHlHbFoxU05qMUFYOEZiak96MnlrbjcyNUxrdVNXR1c0UXNkZzl4aXczd0tqWTQxSWV1ZTlNcm1MWXVuaG0xaGlMUzlZUS9PaVJGNkR0cWxVWEYydGFiOGJNeGxpNzBNSkRvZWtBNkowd1FiRDV6TXdldlhncjJNcEl2SFd2aTdzN1pya3FzUEtHZlh1NEVoK1paakt2U08rdk10N2NaOWIvM3N6WU9adGszMUJJK2M1VXgrd20yWmp4V0twYU9IMWxObG42K2tMS2Qyc2RJOHNSdTdyemtxb3FvdWlSeVU2dG13VTJZZmZiZ0QxajJERzFUZ3Q5U1MwN09heTNxbVNlRWM0QUxtSkcxbmViK1BIT3BHTHNPRGNiY3FkUWJ1SUVRSktrenlZZFAzbHBScEpObHJ5eWtGTFRoWTFtY3Z2Z3JLdCtGWW5ScDVYQU1mT2l1NDFvdGpEVHJOeTBxWit2ckx3MEdveTZIRVkzN2RlUnR1MHcybjBUYWNHUEM4RXZ3V3pJQlM5M3lxOHg3bHN3M2xkSXc1VlRHYjhzbWNRRng5WExQU1EvTnFOcWVyUC9zcGgyZnFPV28wdDBiY3lRL3hyd0hpai9QMHBDK0VGenpMMmdtODY3SmhYMkZJUWtIcFAxM0NyZ3VaaXRLcVFkd3k0TXREVVk4UU9WbjZtNy9hREVocDluUFg4N3hnRVl1MlpEODJjS2tROU8vdXlqWGRnOXNpVWJHai9uMGYrcFNOZndicytUa1dSQzdxc1c0MDhLYkxoNitKMUZOdDZmaWExdG5vUzJPaVR5b1B3ZVJNazhrVHBSTWs5RXRrc25ubmppa20zYnRoMXBaamtnWjJaSEFoTk9wUnFQdXo5Sk9XRjNHM0M3dTkvbTdyZjE5Zlg5VDN2N3dsMDNhUjU3a2psWU02L0NqY3ZNUnphNWlDR2NBTGIzOE8zQnFPbERTLy9vVDR5VkE5dldrSHpXUDhQcjdEUGxaZ2IrTGhyWkE2L2NCdGgwWnN1SHV2SFBHZVVramhIWWRHYkxyemRGWHJ2blYwdXpQVVZ5ZTBqbXBjQTAxK0M2WVl1Uit3SFltd1kydVoyZm9YWDkxRCtzdFhkRDdwdkFHUU5ET3VmRFViK0E2eDZ1WlFRUFM4NnZya0ExdUtKSTU1eFBzelZqNkFkYzgxcXFkSWNrd0l3NFlWZmVEUG1UektocFNtYU1mZCt3a0p4bFpxRS94djB5SWYvcFl1ejQrMXFPSDg4VUgrK01jck83QnhmZkI3Q2FLb2ZjK1RRYzhaTmFxcFJDWWw4MmhuUy91TFdicm80cGhEdWdrSFpPdlZ5cFRoeDJIbmhoTkI5cmJkc0k3U09tMzQ1dmRTWVRzdWNENzhYTTNQMGVnNHN3KzJML0RuZURuK1B3cjRaZGxnbnhtR0xzZVgrZE9wV09GVk5qTmxsNkJWWE5KTXBUM1B2ZU5abFJpckh2bzVuUWNKSVpld0ZndGxNUytDbnhxR05xZlQwYlg5dk96Y1NEUTdCRHdBOEJkcXZjWTlnM0JpOW9NQ0s1bGduK05yUHkzMzEzTDVaaS9CWVFvL25uS3MxekhON2ZUUDRuM1hSMFRTL09JNVpsazhhZmdiVVM3SlRtbUgvdFZNZk1oUHpYekhnSFNmS3VqT2N1THNadEh4bSt0bCtScmdkSXFVY2lENVRNRTZrckpmTkVaTHR3MGtrblpVcWxVbXNsZVplbTZRdERDTk9wNm5ySzNXOHlzeHZkL2NZa1NXNjgrdXFyLzdkZThVcE5IbWNPazNsN1BWajYyWDI3Wmg0ekdOcFV3RGw1bFBUVlE3dnZYUHhacldPNytaL05SOCtCR1hieXBzMlptemVkeVlib250bGt0bzVIL1FWUXVnL2cvak16cjRqd3haRkgyNHM4K1BlQXRiWEdJVFdMVExPYkxVQmZUTTlKUXNQcnFxcnpkclVRMWpmSHRwZDIwejd1NjB1V0kzWk5XWEpBTjUxREdxeDRERjhneExkVnF2UE0yQzBUR3E0bXR2N05SRW5DL2k2U3B3Nk01ZDdiRjlOenB2d0E2OGhUTmxmWHBwbHo1RVJUaUNOMmIvV25TTWRlRDZzL0J6YzlPZHIrVGJROTI0Si9xOWFZZXRoNGU1Yjgvd1ZPcVRyTEo3TWh2N1VRTzBidDFsbXRKY20vcHBSMlhESGFmVk41dkZPUkNibHppckZ3d1ZqUHlhQzJwZWIrZ3VyWHVwREdtaW9keld5ZmJOTDg0MEs2NXVTeG1vNEF0SVRXOHd4T0duYndGMm81eDd4bk50RFV3NmxQUTVsbVd2TkpzSC9GN0ZuOTQyNG94cjVYTlJPZW15U0QvM2tLYWVkbHplVHVUUUpYbXRscG1kRGNackgxM1FXNmZsR1BPSWF4YkZqNlRlQzRJUnVOOTB5K0EvTEdwMkxNbnhvQzY2dW1zeDZTRFkwZEh0Y2NXM3VuMWJhZG5kaFVXVG9nU2VML3pYcnU2Wmp2TW5qdGFieHJVQjZnZGRWZzA0NFhyalE0dDJxSGIxYW1EcGZTenU5blF2NkRacXcySXduQkx5Y2UrWHk0Zm9wVHExdFhaWUpkRFhZWWxGL1BrOENseExaRFI2L2dHMXNUclFjYi9ycUJDbEd6TTdPaDZlaHRjYzNyZXRuNHA2bkZWeE1sODBUcVJMOU1JcklvclZ1M2J2bTZkZXRlZnR4eHgxMTQzSEhIM2RqVDA3TWxoSEMxbVoxdFptdVozUFRNSG5lL3dkMHZqakdlRm1NOCtKcHJybG0rZnYzNm82KzU1cHFQckYrLy9nb2w4dWJFRTVRcmJlYmtiNWxkUWE5NS9NSElPK3pwd3plNSszZXFLK2NtMHVqOEYrNWpUNGsxRG5KNHA1bTlDUmpTNlRIRlh6UEdVWUN0ZWZpOWc5VUdNNnp5ZUxlWHlyeHBYeUR0WWVQdFR2endrSTNHSVVtSU4yZEM3cHorQmc1RDdzM1MrdHhzeUgyUjBIeDdDQnd6Zk13UzdmZEY4eUVWTUdaMnFBVzdKUnZ5SDJtaGJhK2hSNnh1YkNaM1REYkpYNE1OK1lBSzhQNFovcEEzR2I4YmNzdHNsMHhZZWdtc0hxaXdYa0x1V1JuVzdGRzVuVWE3WnVnaHRrY21aSC9aUXR1TGhnN2R0clFsNVA2Mk1jU05HQ3ZkL2ErMUJsV0l2WDlidmIrWkdjWjVtU1RmbFNGL1VuVjgvZWRhMFpMa1hwZEo4bDBCZmxqUHh6c1ZocjB2RzViK3BTWGt6OC9TK2x4RytmMXRZczBoMmNSL2lySHp3RWIzbXd0cytPTkU0N3Q3YjdrNUFPdXlJZmx0UzVKN0xiUlZUMUczWnRyV1pwUDgrbURoSTBPT2haOFcwbzZhcDRqUGErNjdESDQvdldUZUV0cjJ5eVQ1SzVNa3RBOGs4dHkvVVV3M0h6dFd4Vm8zbmIvY0Z2dld1SE8zR1U4bkNWZG5rMXg3TS9uVzZjUXlUTWlFL0RldzZ1UTJ1UHZGaGJSelN1dkhkdFB4SzhNL05tU2pjU0Nob2FPWk5TTXE0cXRsa3Z5VjJaRGZuRTE4czVudE0zaTRIWTdaTHVNZDYrN2ZCTjdtcVI5V2pJL3NVTjE5TjVPMGZBMHJyNEhvemxhTFBmOVFkV2owR04vcjdoSEF6SjZXU1pyK0EvYWI5TVdmSmF6ZFB4UHMxMmJsUkI2QTR6Y1VZc3hOTnBFSDBFdlhyWDB4UFJ6M1B3OXNOQTVwQ01tTm1aQjc5MlRIbXdUbEgwVHFSSlY1SXJKWTJISEhIYmNhZUltWi9RM2xUcU5UZWNPUXV2dXRsWW83TTd1eHQ3ZjNqNW9tT3k5dG9md3piZ0ZtZmYwakFJSjlCeSt2NFRPZXhOSnZUbWJZM1M3dXZ1dStNMXF1QkY0MTVkakdZQ0VUb0ZqdlliZDNUcDNlVTVWaTEvL0poUHd6elhqZndFYXpIUXcrMlpBa24yencvS1BnRHdFR3RnZkc4aUZSaktJNzdmcTNUTWp0YTJhZnFScHpKK0M4a1BoNUdjODlZUENJWXkzZ2U1aU43TjdxSHM4dHhxNUw2dkVZNjZGSTF3Tlo4citpcXF1cUdXL05oS1Z2TVBKM2dpOXgyRGZHeGp4d1AwQXY3YmMwa1BzUHcxNCtlSXdkWm9sZm4vSGMvUmgzNFphRmVMQ1pOUUU0ZnFNWkYwTnRhN3pCOVkvMXhiYVhONFI0alpudFBuQWVXRXZDMm94bnQwRitFK1ZsQWxaQWZKcGhFLzZ0bXNyam5USmpaWUFQazRRUFp6MzN1R04vTmVOeDhDWjM5akd6cDFYdjdrNFBNYnk5eHNIdkJmOGU4RW5NOWcvd2cwendiaU4zRCtXaytKNllMeHQrbER0L0xFWjcyN1FlMXp4aVE1ZGltT0xQNjRVcnM2SDVrMDQ4WTZCN3V2dGowWGh2S1hhT3ZOQTBUQzhiLzlRYjF4NmFEY2svbHhOdWxrOFNPalBrcnZIVVAxZWlhK1BVNGdJNHVDa2JWbjBiNHcxRHQzdFhNUmFtc0c3Y29FTHN2Q0FiY2kvQTdIV1ZiV2JzbDRTRzN6VEh0YWVNM1JUREhiT2RSNzhQK3RjUi9BUE83ekQ3bmJ0L3djejJBSWd4bkROYWRYUkx5SjFsOE9xQk9PQnpCVzU0cUhxZkVsMi9hYUgxQXNNKzByL1Aya3l5NS9lSzZmTFgxVnBaMjB5K05Rbis3LzJ2MitWdzhmOHNwb1Uzd0UxVC9vUGV3OGJiZStLYUl6Sko4bTNEVGdib3IrTCtXamJramk3RTlKM2pWYzlPZ2JOOVhPQVRtUlZLNW9uSWd0WFcxcmEwcWFucEJIZC9pWm1kQ0ZPcU9FcmQvZmRtOWl0M2I5KzJiVnRuZS90azE2aVJPYktGOHB2Q0pjeFJNbSt2aTBxL3Z1K01sanN3RzE0eFZjVTM3bkZ4NzIyVEhUdHNLNTJlTnJVODM3QjlKOTU3a0VWK1F1Q05ZOXo5KzFxYmNOVFI5bkFWdnE3ckFCVmp4L3N6SVhjNzJBVm13eHByR0N2QnhscnJiY3hxem1Mcy9HeExrcjhqdUg4TnN5SEprdjZrMCs0RHkvRVBIZkZKalBjVlk5ZjhxNGhLNHdlOFhLa3lzRjVoLy9QMWJMQlJQekVXMDIxdnk0YW1Eb3huVjIvdi85QytSL21neWlMMi9udVA0V1JQMHJWaEVwOC9lMm0vSllsSEhrN1M5Q09ESVZWLy9lc1BWalhpbU1UbjJpazgzbWt6MjlHb3JCbG9ETzhINWU3M2UrUTFKVHArVyt1UXhkajU2VXpJN1c1bWJ5K2ZnbVlZOXpYMDJtSU1yNGIySnliL0FPYWZKYXpkdjdxcTBhTlBxdVB4RXRyMlMwTDhBUEJXekRLVkg0bkR6eXlHZDVab2Y3RDIwVFk4WG9pOE9VUHJqeXlFU3pCMk5leDRTK3o0ck9mdWNQaHVqSDNmN2VhNnUyc2ZzM1ZWSmdsWE1teEpCM2YvZlRIR2w5ZGphbmdoYm50ck5tbGNCVFpZald6c0drTDRSWWJXTHhSajh1bHloK25xODF1SEdTZVhiL0FFNXIrTGJqZGhmbE5NNCs5NzJQQS9WTDJHWmtMKzArUEYwSnprM21UT3dQUjVoMThYWThjL2piWnZLUlkvbVVteVJ4dDJlRGxVWHBsSnNqOHRwcXRQbmlnWmwwbHliOGY5cS9SZllDZy9GdjlxTVhhK2owbDB1QjNieHFlS0thL0todHpISFB1SHdTbk05cnBzYUhqK3R0ajI2aHE2Vk5mS0diWjJxWWhNM2Zid0JsdEVGcEYxNjlZZHRHN2R1ZzhkZi96eHYyeHNiSHdNdU1MTTNrcnRpYndJL003ZC93azRxVkFvN0xoKy9mckQrNmZML2x5SnZBVmxLK1ZQd25QUzBYYUErYmpkUmcyZlJPT0xRWHRjeWlNMGxsN296amNkSDZPN0xRQ2JpYVdCQmF2MyttcnBSOEE1N2o3a0E1TTdmd3IwalpYa2srbXJheTZsR0R1L1F1emIxOTIvTXVFMFBQYy9SL2NQRldQaGkrUHRWa283dmxlSTIvWnhqK2U2YzkvNFEvbzk3dkhjUWt6M21hOVRHd3QwM2V3eEhJUDdyYVBkNys3YkF1bXdEOHJYUDFhSWo3OEk1MHZ1alA1NjcvNVk5SGgrTVlhalNyU1ArenlOcGNUMW00cHB4MUV4amE5eC9JYktOTHN4NGl3Q1YzaGEvcUEvbHFrOTNzbUp4bnZBdTl6SDc4RHJ6cDN1L3NsaWZHTC9FcDNYVGZZMHhkajVqaFEvQmZjN3hqbkhIeUwrK2tMYXVXNnhKUElBa2hEK3J2cTJrOWFTQ0EzTjVJL09KUG1mSkNIZWJtWm5ERlRRT284NC92WmkybkZTWVZLSnZFRkZ1djZqRUV1SHVQdGxBLzlYemZZM3MzTkNhTGdybStUYXk5UHk4MGZDd1dQK3pXMGhkMVFtaEJ0dCtOcXM3amNYWS9keGxiWGtwdS82VWlFdG5BUStaSTFRTXd0bTRleE1FamUya0R0cXlDSFJyb3p3MnI1MDIzNkYyTEZqSWUwOHRoUTdQbEpLTzMvUXc0WTdtRVMzOTJ5U2YzTnd1NnpTN0FiM3pUSGQ5bnJHN0Z4OTB6YlM5Qlh1UG5BeHpiQVhaOExTNjViUXR0L294Nnh1eklUY1Z3ejcra0Nsc0x2amZMUVlPOCtndGtSZXpYK1hDckh6Q3pHbUorQSt1SjZmY1VCRGlEYzBKNjJuakhQb1pOU3RpbDFFVk9ZcUl2UGNpU2VldUNSTjAyUGMvU1hBMzFTdmMxSUxkM2N6dXhuNFZZeXh2YSt2cjZPOWZmRjhLTmpPdlFLNEVuZ2FzR21PWTVsUlQ3eUhIYmMyTERuS1k5alg4R1Z1OUFYWVRMUS83OUZYdXRFdVpVU2x3NzN2WGJJZlptMkdMWFBpYlhzOTNQTUx1Mkw4RCtoMTlpWGdBOEJ5eWxXVWk5bTdnUDJBajB5MDR4U0ZER3NQallrZFpCNVdHWjV4MkVxMGV4ei9RemVkZDAxbDBDYmFEa3lTK0R6Y1Z4bTJISGpDamMweFRmL1l3OGFhbWhuTUU5WkM2K0VXd21wZ3gvSnpFKzh2MGZmTDhSZWFiMXVheFkrTWdRTU5kZ0Flc1JqdkxwQjBUR1VOcXZHOWNHV0dscU1JN0U2NWsybWZXM3pNVS81Y291OTN3enRJVG1DS2ozY3kybFkwazY0T3dmYXo4am1TOG5sOFV5VDVRdy90ZDliblBKQWhmN2dsZmpETzdoRXJZRHpvYWQ4TjNXeThwMTdubUNkQ051USs2SEMrV2JuR3NWeXQxbm5ZV0Fka2FIdUJoZlFOVG5pZEdYdFczK2Z1dlFiL1hJaUZmeGl2WVVremE5Y2xTYksrZkF4L0tjYU9NWkpIWlUza0RtcE03TFB1L3VwS25NUE9Xekt6R3p5TkZ4VHArbi9scmFzYk15RjdOdGluQmlxN0J2Ym5EOFVZajY5ZVo2NSsycFptRS85UHFxYWZEemszL0NSTit6NCtsZGV6VE1qZmFWYnV3SnVtdGsvL05GdkxoTlovTUF0bkQ1ekQ2WW5SangvZWZHalVNY2tkYXNGK2liRmlNRWpmZ3RrSENtbkhRTE9kWnRic0haTGtlNFlkTmJnYld6MzZhU1U2cjZ6MU1XU1QvSytBdHY3akx5ckdqdmRQZE13U2p0cTNJVFQ4RkxPRHFyZTcrOFhsS2RMVHFxejhNZkJKNE04VDdTZ2lFMU15VDBUbW5iYTJ0dWFHaG9hVHJid2V5dkZtMWp6aFFVTTk1dTdYQUQvZnRtM2JWZTN0N1hYcEZDZnp6aXVBbndCN0EvZk9jU3d5MG9YQUI0RVZsTmNIVzh6ZUJld0xmSFN1QXhHUjJiQjZlU1prZnc4OGJtYVBBays0ODRUaFR6cHNkZGhxMEEyMkRVZ01meWJZU1JnSFZJL2l4SGNXMDY2dmozYUdiTWgvR0dQVUxzaU8vemltOFNQZGJKaXdPY3RrazNrRDUyZnQ4enhKUG9QN3l3WXEwQ3JuZDMrZ0dQMTUwTFc1aGRZMW9UeEY5NUJSNHJ5eW1ENXhLdHc4ZzB0aHREVmtRdnl5bWIxMzFMdmRMeXpFemc5TmR0VGh5VHlJbGlUMlRmcVRZK1dodlpmSUs0dDAvcnpXY1Z0WWUwUUk0WnJoeXgwNC9MU1lkcndzUStzckxOZzNNZHV4Nmp4LzdZdmg1U09udTdZdGJVbmlTenkxQjV5K2gzdnd4MkZyQVpabk1zRmVhMllYVjUzZzdFTHMrSHh0VVI2eExKTTBmOS9neEdFeFhsMU1PMDRjNjZnYVhBRjhGcWpYdEYyUjdacktYRVZrdmdqSEgzLzhzY0NiZ0ZjQ0l4YkFIa3QvOWQzdjNQM25NY2FycnIzMjJodW95em9pSWpJTmxTckE3ZUhDb2FIWEhKSHR5RTFQUXQ3TUdLaXFzLzcxRm8zUlh2UkdibkhZVUV5N3ZqWGlqbjZGYUYvS0p2R2xZRGtBZDFLREs0aDJYcEdPUDlUaFFZeXJ3SVkva3ZMS0Z0cjJJdmlwaHArRzJmN3U3akhHVTJIRFpnQkx3c0V3U2lMUE9hY1lPei9OSkthdlRrMTdYekZ5Umliay93ajhzeGtEbldJZGZsU01uZE91bUk2a21ZWVFmZ0VNZHY5MjMyS1IxeFRvdkdic0kwY3FzZUdHYkd6TGUvQ3J6TXBMeExoN01VYjdJaEJJd3J1Qkhhc09XVitNMjE0L2V0WHR3NzNtcXk0UENRM1EwUC9CZnNlUnV3RWViWDN0VWQ2d3BaankwbXhvL1NJV1B0Z2ZZMitNZmtIdFk0d3FBbzNUSEVORStpbVpKeUp6NnRoamp6MDhoUENtL2lxOHlUU3dlQnk0QnJpcW9hSGg1MWRkZGRVTVROOFFrV21vVE1WUk1rOUVGaC96bThDZU1mR09vM0MrWDR4YlQyZk1OZFlBMnZ0SWozaXRoK1lONEwrSWtRdW5PcVYrT2txMDMwZmtYT0RjRmxyWGhDUThzN3BqYkRIdCtOZVdrSHRtTVBzWWxOZmJ0R2p2S05JeGllVFI5QlZqeDZWTFdOUFJrQ1QvQ3RicThOdGkybnNxZFhodERpUkZqMzJ2Sm9SZm1sbG03RXE1MmhSby8wTnpQT3BGSVRSY0NSeEs5RGQxMDlrRlVFeDdUODRramY5bDJGRjQvS2RDN1BvSVkvNC91YlczM00yYUE4YzduN3QvcHppSkpqWDlZaUYyblpWTjhyZTQ4MVUzVHV1bTY5cEpqakZjaXBKNUluV2paSjZJekxyamp6OStIK0JVZDMrVG1UMnJsbVBjM1lFL21OblAzZjJxOWV2WFg0OCtQRy92R2loZjhaL05kZUNrZHBWT2d0dERzeTFqeHF0UFJHUStjZXpIUUJONGs1VVRGSTFlN3RUWmlKTVlOSUFGeDN2TmVBcTNleUwreHhqNy9yMkg2LzVTeXprSzNQQVFrZjJaSjY4dkpibzJrckp4eFBiWStZbE1ranNNdDd1TE1UMExOajQxRi9IMXNQSDJucFI4SnNtL3cxTzdhcEpyVVk2cnhJWWJXdUwvWisvTzR5TXJxOFQvZjg1enE1SlVWZEtkWG1tNjJRUkdFUlZVRkdpNnM5aHNnelBxcU9PNGdZcUs0TW80WDVkeFFSMFpVY2R4RzljUlIxRkVkSDY0Z2dzMnJVbWFaaE5HUkdWdGtLVWI2Q1ZKZDVKYVVxbjduTjhmbFVvcTZkU1NkSkxLY3Q2dlZ6cGR0NTU3NzZuS1RlWGVjNS9uUEczbml0T1hwL3pnMitEV2c2b0ZtK0dtUi9EdEcrTGt6a2h4NDNXano5eWNUb1h0TDRrUnRxZlplazJsN2Fod0Q2cFBHMS9mTU4rVFUvL2k0VnRwMy9XbHFjYVpERHUvbmVDVVg2YTRkZGRVdDFFa2hOR2VrOGFZZzdNWTdwWWJZK2FJTTg0NDQzVWljb0dJYkt6Y2VzU3ZnQitGWVhqZGxpMWJwdU5Fd2l3Y3J3SytENndGcGpTRG41bFJsd0FmQjFaQmhkbFk1Nysza2o4T0w2bDFJTVlZVXlNQmRuT3RodG9qc0NPQXBRRU1DZHlWWW80a2dZdGNBWHdQdUtGU1EyTk1aZFl6enhnem96WnQyblJrSkJKNXU2cWVMeUlycTFsSFZXOVIxYXVDSVBqKzlkZGZQMDB6ODVrRnFHNzR1MTA4ekUzWjRlK0xwV2VlTWNZc1p2YTN1S1k2Y296MmlKK3JyR2VlTWRQSWtubkdtR24zaWxlOEl1anQ3ZjBINTl5RnFub0dNTDczL3dGVTlYN2dLaEc1Y3ZQbXpiTmVFOGJNUzFIeWQ1MXR1UFhjWk1rOFk0d3h4aFJZTXMrWWFXVEpQR1BNdE5tMGFkTzZTQ1J5MFpIa0ZuQUFBQ0FBU1VSQlZQNzkrOS9rbkRzVW9FSVM3MGxWL2FIMy9xb3RXN2I4Zm5haU5BdElNUHpka25selUyYjRlMUMybFRIR0dHTVdBMHZtR1RPTkxKbG5qRGxZN293enpqakhPWGNSOEVJcTlNSlIxUUhnSjZwNjFRMDMzTEFaUzhTWXFTc01zN1ZqYUc0YUhQNitHSHJtS2RZN3p4aGpqQ2tuQkJwcUhZUXhDNFVsODR3eFUzTFNTU2RGbHkxYjlnYm4zUHVBWXl1MVY5VS9BMThSa1N0Lzg1dmZKR2MrUXJNSTFGVnVZbXFva014YkREM3pQSXZqZFJwampERlRGV0xuYnNaTUcwdm1HV01tNWF5enprcW82b1hBL3hPUnRlWGFxbW9PK0Fud2xjMmJOM2ZPU29CbU1iR2VVSFBiWWt2bTJUbVZNY1lZVTFySTRqZ25NR1pXMkltbk1hWXE3ZTN0elhWMWRSY0Q3eEtSNVJXYVB3RjhZMmhvNk9zZEhSMVB6a0o0eHBpNUp6MzhmVEVNczdVNlFNWVlZMHg1bHN3elpocFpNczhZVTliWlo1OTlxUGYrUGNCYmdNWUt6YmNDWCtudTd2N3hIWGZjTVRUejBabEZickJ5RTFORGhXVGVZamh4ejJKMWdJd3h4cGh5TEpsbnpEU3laSjR4WmtKbm5YWFdVNEFQcU9yclJhUmtmUXRWVFlySVZXRVlmbkhMbGkxM3oyS0l4aFFTeHZhM2JHNWFUTU5zQjRCRXJZTXd4aGhqNWpDUGxVZ3hadHJZQlpBeFpvelRUei85RU9mY3Z3UG5VK1lpWEZYM2k4aVhob2FHUHR2UjBiRnY5aUkwWmtTUy9FbWhGVk9lbXdySnZNWHc4K2tCbW1vZGhESEdHRE9IV1RMUG1HbGt5VHhqREFBYk5teG9pc2ZqSHhDUmk0RjRtYVk5cXZxRlZDcjFoVzNidHZYUFZuekdUS0NmL0VsaHVlUFYxRTVtK1B0aUdINzZCTENzMWtFWVk0d3h4cGpGd1pKNXhpeHlKNTEwVW5URmloWHZVTlVQaWNpS1V1MVVkVGZ3T1JINTh1Yk5tNU96R0tJeHBYUVBmMTlhMHloTUtZVmtYcXltVWN5T3g0RktFd01aWTR3eGk1a0FXdXNnakZrb0xKbG56T0lsWjU1NTVtdEY1RkxnS0pHU3ZkNmZBRDR6TkRUMHRZNk9qa3lwUnNiVVFNL3dkK3NSTlRjVmh0a3VobVRlQVBsWmUrMGl4Y3hYZzhBT1lFK0o1N1BrendkMmt5OWlQMTRJN0FKMmxuZytCV3dmL2o2ZUIzTEQzOHZSS3R1VlV1MSs1aXBQL3VkZ3pId1ZNSDkvLzR5WmN5eVpaOHdpdEduVHBpT0RJTGhPUko1WnB0bGpxdnJwelpzM2YyWFdBak5tY2dvWGhhdHJHb1VwcFhEUkdhMXBGTFBuWmNBOXRRNmlERWUrOStEeTRmODdZQW13aXJIMVVldUFGY1BQVlpJQUR1SGc2aUlHNU9zTjFqTTl0WlRxaCtPYXpscU5ibmliQnp2SlNXRTdzZUgvenlYMXdESERYOFlZVThtVHdLZUFMMDVpbmZtY1REZG16ckZrbmpHTFNIdDdlME5kWGQySGdQZVNQM0Uvd1BERUZwL283dTcrd2gxMzNERTBVUnRqNW9qMDhQZDFOWTNDbEZMb21iY1lhdWJCM0U3a1FmNENhdS93bHpIR0dEUGIvaHZyWFdyTXRMRmtuakdMeEJsbm5QRnlFZmtjY01SRXo2dHFUa1MrNGIzL3lKWXRXN29uYW1QTUhGTTRJVHl5cGxHWVVncEQ3ZXhjd3hoampER1AxVG9BWXhZU084RTJab0U3ODh3ei93YTRYRVRheWpUN2xmZituN2RzMlhML2JNVmx6RFFvOVB3NnZLWlJtRXFzanB3eHhoaGpqREhUeUpKNXhpeFFaNTExVmdMNHFLcitzNGhNV0xOS1ZlOEIzcnA1OCtiTzJZM09tR21SSVY4M3o0Ylp6azJGb2Z3MmNZNHh4aGhqakRIVHlKSjV4aXhBWjV4eFJydXFYaVVpYTB2TVV2dVlxbjVpOCtiTmwyT0ZhTTM4NVlFL0FDY0NuWXdtajdKQVA3QWY2QnYrM2s5K3h0RkI4c00vczR6MkdBdkpGMld1cGdkWmpvbG5hZ1FZS25vdUhINnN3L3NxekVKWVdEOWJ0Ti9DdXNXdnE5UStKb3BuZk53NmJsbFl0RXlIdDYvanZtWkNZUUlDcTcxcGpESEdHR1BNTkxKa25qRUx5SEJ2dk04QmI1bm9lVlVkQWo0M05EVDBzWTZPRHVzdFl4YUNidzUvblZhMFRNWjltYkZ5akNZM0MwblBoNEVIZ2Z1Qm5lUm5xZXRsTkNFSitmZlNrVSthcmlRLzQra2g1TThsN2dYdUk1ODhIWCtEd0lwZEcyT01NY1lZTTQwc21XZk1BbkhtbVdkdUFLNm1kUDJ3bTNLNTNCdC85N3ZmM1RlTFlSa3owNjRDL3N4b2p6TUJvdVFUVHJGeFgwdUFCUG5aVlNQa2U0N1ZGVzJyY2R6anV1Rmx4UktNblFtNitMRWJYa2VHdndmRHNRVEQrM1JUZnBYVEt3SXNHLzRxV0QvOFhZdStGL2ZpZ3dPVHBNV0pVaVUvUytySGdLOE5MeXYweUxQZXY4WVlZNHd4eGt3alMrWVpNOCt0WDc4KzF0alkrQm5nYlV6UUMwbFZkNnZxZTIrNDRZYnZ6bjUweHN5NEllRDJXZ2RSSkJqKzdvYS9Da212Q0tQSnZTajVaRjkwZUhraDRWZElCakx1LytYVWMrRHZmV0diQlEzRDJ5OGtMNlBEeXhxQU9QbUVaU1BRUkQ3aFdmaC9VOUc2a0UvS0RaS3ZVemd3L0pVaVA0eDNCZm1lZkE4VzdiZG5lTm1UVmJ3T1k0d3h4aGhqVEpYbTVmQWpWYldaOFl3eE5TRWxpaEFhWXlZVUo1L3dNOFlZWTR3eHhreVRlWGxSYXNrOFkweXRXRExQR0dPTU1jWVlZMHd0elpYNlBjWVlZNHd4eGhoampESEdtQW9zbVdlTU1jWVlZNHd4eGhoanpEeGh5VHhqakRIR0dHT01NY1lZWStZSlMrWVpZNHd4eGhoampESEdHRE5QV0RMUEdHTW1rRTZudWZUU1N4a2FHcXAxS01ZWVk0d3h4aGhqekloNU9TdmpSTFBacWlvZi92Q0g2ZXZyNDZTVFR1S3NzODVpN2RxMXRRaHZWcVhUYVI1ODhFRUErdnI2ZVBUUlJ3RVlHaHBpKy9idGVPL3A3ZTFsNTg2ZEkrdW9LcjI5dlhqdkQ5aWU5NTc5Ky9jVGhtRlYrMDhtazZUVDZXbDRKWlBYMk5oSVEwTkQxZTJESUtDNXVabkpUa1lhalVaWnVuVHBwTmFwcjYvbjJHT1BuZFMrR2hzYk9mTElJeWUxbitreU1EREFJNDg4VWxYYmh4OSttSUdCZ1JtTkp4NlBjL1RSUjQ5WnRtclZLbGF2WGcxQUpCTGh1T09PUTBTb3E2dWI5SHM5a2UzYnQ5UGYzOC9kZDkvTnFhZWVTa2RIQnhkY2NBR2RuWjIwdExTTXRMUFpiSTB4eGhoampESEcxRktrMWdFY3JJR0JBZDd6bnZmd3ZPYzlqOHN1dTJ4a3VZalEyTmpJc21YTGVNNXpua004SHVlb280NWl6Wm8xckZpeGdwVXJWMUpmWDA5emN6UFJhSlFWSzFaTWFyOWhHTEpuejU0eHk3TFpMTDI5dlNPUDArazArL2Z2QnlDVHlmRElJNCtncW5SM2Q3Tm56eDVVbFNlZmZKTDkrL2VqcXR4MzMzMEg4VTRzUG52MzdxMTFDR2FlVzcxNk5hbFVpblE2ZlVBQ094S0pvS3JzM3IyN1J0RVpZNHd4eGhoampERUxoQmE1NG9vclZFUTBGb3NwWUYvMlpWLzJOYTFmdi9qRkw0by9jaFJqakRIR0dHT01NYWFHNW4zTnZELzk2VStvYXMyR2VocGpGaTRSbWZRUWEyT01NY1lZWTR3eFppYk4rMkcyeTVjdkIvSkQ0bDcvK3RlemUvZHVlbnQ3ZWVLSko5aTVjeWVaVEtiR0VjNS85ZlgxckZxMXF0WmhWRFF3TU1DK2ZmdHFIWVpaWUpZdFcxYnJFSXd4eGhoampESEdtQkh6UHBsWGZLRjk2YVdYMHRUVU5KTFU2ZW5wNFo1Nzd1RVBmL2dEMTF4ekRZT0RnMlN6V1FZSEI2dWU0R0VtaUFqUmFCVG5IQ0pDSkJJaENBS0FrUWtkUklUNitub0ExcTFieCtHSEgwNURRd01ubm5naUFJbEVnbWMrODVtSUNNM056UngzM0hHMWVUSEd6Qkx2UGZmZWV5OTlmWDBBN05peGd4MDdkZ0Q1U1RsMjdkckY0NDgvenFPUFBrb1loZ3dORGVHOUo1dk5sdHptQ1NlY3dMcDE2MWk1Y2lWcjE2NGxGb3NCK2NUd3h6LytjWEs1SEV1V0xKbjVGMmVNTWNZWVk0d3h4bFJwWHM3S1dGeTM2anZmK1E3dmZlOTcyYnQzTDVzM2IrYjAwMCt2WldqR21BV2dwNmVITld2V2NNUVJSM0Q1NVpmemdoZThZT1E1bTgzV0dHT01NY1lZWTB3dHpmdWFlU3RXcktDeHNSRlY1YzkvL25PdHd6SEdMQUFQUGZRUVEwTkQxTmZYVzgwOFk0d3h4aGhqakRGenlvSkk1aVVTQ1FEdXZ2dnVHa2RqakZrSTdyNzc3cEdoN3BiTU04WVlZNHd4eGhnemw4ejdaTjd5NWN0SGtubjMzbnR2amFNeHhpd0VoVjYrOFhqY2tubkdHR09NTWNZWVkrYVVlWi9NVzdaczJVZ3liL3YyN1RXT3hoaXpFTng3NzcySUNJMk5qVFlCaGpIR0dHT01NY2FZT1dYZUovT1dMRmxDVTFNVElrSnZieTg5UFQyMURza1lNNDk1NzdudnZ2c0lnb0NWSzFkU1YxZFg2NUNNTWNZWVk0d3h4cGdSOHo2WlYxZFh4NG9WSzRoR293d09EdkxrazAvV09pUmp6RHlXU3FYWXVYTW5rVWlFdFd2WDFqb2NZNHd4eGhoampERm1qSG1mekhQT3NXTEZDaUtSQ041N2R1ellVZXVRakRIejJLNWR1MGdtazBTalVkYXRXMWZyY0l3eHhoaGpqREhHbURIbWZUSVA4alBhRm9iQzdkeTVzOGJSR0dQbXMwY2ZmUlNBU0NUQ1lZY2RWdU5vakRIR0dHT01NY2FZc1JaTU1pOGFqUUx3K09PUDF6Z2FZOHg4VnJnaEVJMUdPZlRRUTJzY2pUSEdHR09NTWNZWU05YUNTK2J0MnJXcnh0RVlZK2F6d2cyQlNDVENxbFdyYWh5Tk1jWVlZNHd4eGhnejFvSkk1aTFidG13a21iZDc5KzRhUjJPTW1jOEtueUgxOWZVc1hicTB4dEVZWTR3eHhoaGpqREZqTFloazN0S2xTNGxFSWdEczNidTN4dEVZWSthendtZElYVjBkaVVTaXh0RVlZNHd4eGhoampERmpMWWhrWGxOVEUwRVFBTkRiMjR1cTFqZ2lZOHg4NUwybnQ3Y1hnRmdzUml3V3EzRkV4aGhqakRIR0dHUE1XQXNpbWJka3laS1Jubm1aVElaTUpsUGppSXd4ODFFdWwyUGZ2bjFBdnNldmN3dmlJOUlZWTR3eHhoaGp6QUt5SUs1VUU0a0UwV2dVRVNHYnpaSktwV29ka2pGbUhzcGtNdXpmdngvSVQ2eGpqREhHR0dPTU1jYk1OUXNpbVJlSlJJakg0d0JrczFtU3lXU05JekxHekVjOVBUMGpQWHR0Smx0ampESEdHR09NTVhQUmdram1CVUZBWTJNaklrSXVsN05rbmpGbVN2YnUzY3ZRMEJCZ3lUeGpqREhHR0dPTU1YUFRna25teGVOeFJJUXdET252NzY5MVNNYVllV2pQbmoxa3MxbkFrbm5HR0dPTU1jWVlZK2FtQlpITUV4RVNpUVFpZ3ZmZWtubkdtQ25adlh2M1NESnY5ZXJWTlk3R0dHT01NY1lZWTR3NTBJSkk1Z0VqTmZPODl3d01ETlE0R21QTWZGUTh6SGJObWpVMWpzWVlZNHd4eGhoampEblFna25tRmZmTXMyU2VNV1lxQ2ozem5IT1d6RFBHR0dPTU1jWVlNeWN0bUdSZW9XYWVKZk9NTVZNUmh1Rkl6N3o2K25wV3JGaFI2NUNNTWNZWVk0d3h4cGdETEpoa252WE1NOFljakd3MlMzZDNON2xjam5nOFRuTnpjNjFETXNZWVk0d3h4aGhqRHJCZ2tubU5qWTAyQVlZeFpzcjYrL3ZwNysvSGU4OGhoeHhDSkJLcGRVakdHR09NTWNZWVk4d0JMSmxuakRIQXZuMzdTS1ZTQUJ4MTFGRTFqc1lZWTR3eHhoaGpqSm5ZZ2tubU5UVTFXVExQR0RObFBUMDlKSk5Kd0pKNXhoaGpqREhHR0dQbXJnV1R6Q3YwekF2RDBKSjV4cGhKSys2WmQrU1JSOVk0R21PTU1jWVlZNHd4Wm1JTEpwbTNaTWtTUkFSVlpXQmdBRld0ZFVqR21IbWt0N2ZYaHRrYVk0d3h4aGhqek9MUVZPc0FEc2FDcWZDK2RPblNrV1JlSnBNaGs4a1FpOFZxSFpZeFpwNG9KUE5FeEhybUdiUDR2QjE0QnRBRC9DK1FCZEpBQnZERDM5TkFybFlCemdNQkVCditDb3FXQ3hBZFhsN1AyQnZKQXRRVlBUZCtlL1hBa25ITEM5dGJNdnhWTjI2ZEJxQVpTQlR0eXcwdlh6T3VQY09QbTRHbDQrSTJ4aGhqek16S0FTbGdGeEFPTHd1SGwrMGxmejZtNU0vRmhvQTk1TS9Id3VIbFdmTG5ia2tPUEVjVFJzOU5WakgyNzMrRTBmT1Z0MDd6YTVvMUN6S1pOemc0YU1rOFkwelZ3akNrdDdlWGREcE5OQnBsN2RxMXRRN0pHRE83UGdUOERtZ1ovcjh4aTVFT2YrWElYemladVNNWS9sb3dvNnFNTVlaOFBxcHdjMjQyN1FYNnlDY0Q1NjBGbGN4ekx2LzNMWlBKa0VxbFdMWnNXWTJqTXNiTUI1bE1ocDZlSG9hR2htaHNiR1RObWpXMURza1lNN3NPQlY1YjZ5Q01NY1lZWTh5c21kZTEyUmJNM1ozNitucWFtcHBRVmJMWjdNaXNsTVlZVThuQXdBQzl2YjJvS3F0V3JTSWFqZFk2SkdPTU1jWVlZNHd4WmtJTEpwa1hCQUZOVGZuNmhVTkRRNWJNTThaVXJaRE1BMWkzYmwyTm96SEdHR09NTWNZWVkwcGJNTW04U0NSaXlUeGp6SlQwOS9lemI5OCtBQTQ3N0xBYVIyT01NY1lZWTR3eHhwUzJZSko1SXNMU3BVc0JTK1laWXliSGV1WVpZNHd4eGhoanpLSmlOZlBtaXVibVpnQnl1WndsODR3eFZldnY3eDlKNWgxNjZLRTFqc1lZWTR3eHhoaGp6QXl6Wk41Y1VaaTkxbnJtR1dNbW83Ky9uNzYrUGtURWh0a2FZNHd4eGhoanpNSm55Ynk1b2ppWmwwcWxhaHlOTVdZKzhONnpmLzkra3NrazBXaVVsU3RYMWpva1k0d3h4aGhqakRFeks2eDFBQWRqUVNiemNya2M2WFM2eHRFWVkrYURYQzVIYjI4dlEwTkRORFEwakh5T0dHTVdGVi9yQUl3eHhoaGp6S3dhcW5VQUIyTkJKZk1LRTJEa2NqbnJtV2VNcVVvMm0yWHYzcjFBL29aQVBCNnZjVVRHbUJvWXJIVUF4aGhqakRGbVZzM3JIbUFMS3BsblBmT01NWk5Wbk14YnRXb1ZkWFYxTlk3SUdGTURkZ2ZRR0dPTU1XWnh5ZFE2Z0lPeG9KSjVoWjU1M252UzZUUzVYSzdHRVpuNWFtam5YZlQvNWpQMGZPdmNXb2N5YjRXOU8waHUreGJkMy9nbnd0N0hhaDFPU2Rsc2xwNmVIZ0JXcmx4Sk5CcXRjVVRHbUJxd080REdHR09NTVl0TGY2MERPQmlSV2djd25acWJtd0ZRVlRLWkRFTkRRMFFpQytvbG1obWltWDRHNy9zZDZiOWNUK2J1Ni9IN253REFMVDIweHBITkl6NUg5cUdiOCsvaFg2NG45OFRkSTAvcFN6OVp3OERLR3hvYW9ydTdHN0NlZWNZc1lzbGFCMkNNTWNZWVkyWlZiNjBET0JnTEt0TlY2Sm1ucWd3T0RqSTBORVFzRnF0eFZHWXV5L3psMXd4cytTS0REOTRFM25weVRrVnU5d1AwWGZzeE12ZitGczMwMVRxY1NjdG1zL1QyNWovSGx5OWZiajN6akZtY0xKbG5qREhHR0xPNDlOUTZnSU94NEliWmlzaElNaStiemRZNkpEUEhEZDY3aGNFSHVpeVJkeEJ5VDk1TCtzNmZ6c3RFSHVTVGVmdjI3VU5FTEpsbnpPSTFVT3NBakRIR0dET3o0cTd0cXduWCtwOXcwdEpheHpKZFlrSGJLMkt1NVorclgrUFkrb1JyKzI0RHJhMHpGOVc4OFVpdEF6Z1lDNnBuWGlLUklCS0pNRFEwUkNhVHNXU2VNYWFpVkNwRlgxOGZJa0p6YzdNTnpUZG1jWnJYTlZPTU1jYVltZEpBNjFNVUYwelg5Z2JaL1NqY1Blc1g2ZzIwdElGZWhJZ2tYT1ByMVc4OFA4V04xNDIyYUcrWTNqM3U5alA3T3RzYjRrNi9KdkFHUlRST3kxOVRiUDFacGJWaWJ0M2JFTTRMQWprdlR1dTJYS2h2eWJMMTdrcnJ6UUtCOWN2cXFGL3Q4S3NGWFkxampTQnJnRFZBbVBKZEYwN3pQaCtlNXUzTnFnVjExUnFOUm9uRllnd05EVEU0T01qZzRHQ3RRekxHekdHcVNqS1pKSmxNRWdTQkpmT01XYnoyMURxQWhhQ085dU9pZ2Q1VGVLektneW5mZVd3dFl6TEd6S2dnNFZvL0M1eW5rRVQ0V0Nycyt0Wk03R2l4Zkw0a1hPc1BFSGxsNFhHSVB5OFRidjFlTFdNS25Qd2UwUlhUdFQwTlZ6OHJ5OTEvbnE3dFZlZlkrc0RKTnhDUjRRVlJUMlFraGdUdGF3ajBpV25kcGE2NkwrazVibHEzT1ViSElOSjJDSUNJaURyNVhzSzNiRWl5OWE3UzYyeG9jdkRCMFJnNUlvdWZ6cGtLSFp6U0dDTzJKR1JvYVVDd1ZLQlpBNXBGcFJsMG1jQXlSWllqdWx4Z09jcEtZS1VpeTBVSVFBRVovaHFscWg3YS94OTBUT2RvaWtlbmNWdXpia0ZkdFVZaUVSS0pCSDE5ZlF3T0RwTEp6T3VaaG8weE0weFY2ZTN0eFh0UFhWMGRTNWN1SlFpbTdjYWpNV2IrbU5jMVU0d3hwaGJpcnVVQ1JDNEdFRml1cXQrTXMvR1BLVzY4bzlheG1ia3JHdml2UkdnOTZCN3hxVER6ZXJpdHU1cTJNYmZ1VW9TbkZoNTcwYmRsNkt4RnI2d2c0ZHAySGZ4bTlQcWs3M3B0S3ZTdmp6djVvNGdjS2tLak92a0ovcFRud0swVDFqK0t1K0I5Q0N0SEZuaTVFTGFWL1Zra1hOdDdRVmNyeEVIaUlpUVVUUWcwcXRJbzBLalFDTElFTkNFaUFvb3JTalhKMkgvRy9EdnVXMGtpNGhvSVQ4cEFaNFdtazdGN0dyYzE2eFpVTWk4SUF1THhPSURWekRQR1ZLU3FJelBaTmpRMEVJdkZpbTdZR1dNV0VVdm1HV1BNcE1uenhqd1NFWFh1ZVhnc21iZUFxR2lud0ZJQVZkYUxTQnhBNFhaQjk1ZGVrZWNqc21SNHZUK0s2RjZGdUNDdDAzRzJIU01lUzFmUkxrN3JpMEhmTTVJdVVyNlg5bDNmTHgyMzlnRGZua3BNQ28waVVtWW9hTHRNUnk5SEhmNTV3Tlk5M3JlZTY1eHVGaEVuSWtjblhQMVhrNTV6eDY4VHArVlE0RjlHdHFINjNSUmR2NnE0TCtFRmdweFQvRE9UUWpydWdFVGM1SCt5cXBvRnVnWHBSclJIa1c2VWJrVzdIZEt0b2oyRTJ1MXgzUmwwdW50MHp1dnp2d1dWekhQT2tVZ2tBT2IzTUZ0VmNydnZKN2Q3TytHK25maE1QNFJaSk5LQTFDY0lscTRsV0hrVTBUVlBaMXJLRjRSRERPMjRpM0QvRS9oa056N1pnNklFaWVXNHhBcUM1blZFRHpzQlhPME9sOXp1QnhqYThVZkNmWStqUXhsY1lqbkJra09vTy9wVVhPT3Ftc1UxS2FxRVBZOHk5T1E5K1A3ZCtOUysvR3VKTitOaXpRUXJqcVR1OEdkRHBIN0c0NWpWNDJzTzg5N1QwNVAvREkvRll0VFYxZFU0SW1OTWpleXJkUURHR0RNUC9SNTRVK0dCcW5xOC9yNkc4Wmdaa0FxN1hsNzRmOEsxM1FzOERjQ0g4dTRNblRlV1dpOGV0TjRpY0FyNXhoOU9jdU4xNDRkTEg1eEJyZFNpZ2RhbmlKUHZqR1NmVk85UCtzRzNsMTlMOWlSOTUzdW1FbEdNOXNNazBETEp2QTVWYlVzT1A0aUlVSjhQaXh3d1VmSmk0allpSTNuTURGMi9qZEh5bjRLOGIvaTUxellFTGI4K1lIaTJrMHRIRXJIS2t5ay85TzVxWHBPby9oYVJjMG85cjZwWlFmb1YrZ1h0VTVFKzBENkJCcEJOdzQzK3BNalhWYlJiUTkvdGtCNVAySjJocmhzNmF6a0pXZWxrOUR5d29KSjVBSTJOalVCK2hzcDVsY3pMWlVuZitWTlNkLzZFd2Z0K2gyWXE5enlXaGlZYW5uNEdqUzk0SjNWUE9XVlN1OU5VTDhtYnJpQno3eGF5RDkyQ0RwVy9yeUYxQ2VxT1dVL3NHZWNRWC84NnBDNCtxZjBCOUY3NUZsSzNYVlh5ZWJmMFVBNzk5KzJqQzRZeURHejdINUpkLzAxdXo0TWwxNnM3Nm1TVy9OMkhxVC91OUxMN1QvMythbnEvKytaSnhlejNQOEhPZHlZbWZLNXgwN3RZK3RKUGxsNDVsMlh3Z1M0eTkvMlc3SU0zTWZUNFg5QnNxdndPSTNYVUhmbDhHamUrbWRoelh6WjlDZFJwT3I3Q2ZUdDU4cEtuVmxqelFMcytmc0tFeTZPSFA0ZlY3eXQ1RGpEalZKVjkrL0xYOEpiTU0yWlI2NjExQU1Zc2RIVzBIeGQxL2grU1B2azF1R05lWDBCVndUWFFmcG80Zlg3YWQzNisxc0hNbEpUdnVqem1XbzRXM0dzRUJrVGtzaVJkLzFmZDJxZXRqZ2ZCaXdtRE8xTjAzRDZ6a1pxNUlrdkhBOUd3L1ZDYy8wOUVYZ3ZnbFl1ZGwvK3R0RzZPYkNJU1JMZERQckdWWm4rRmVyZW5MSEZPZm9MUVRINmx2aUh2WGxKcUNPb3NDVk8rc3hFZ0ZyUzhTbkJYQXdqNnc2VHZPcUEzWFVQUWNtNkF1ekwvU0s5SythNDNUTFRSdEgvaUl3bTM5a1dJUEYxVjFjSFRpNTlQMFA1c3haOC9zc0R6RnJpNXFsNXA2c1B2YXhBOExxSDBlM3lmUS9wQ2NuMkQwQTkxZmRCNVFHMnpCbHBPZDA2dUhCbndKUElzVkk5UGgxM3ZxR2FmczJoZS95MWFzTW04ZWRNenorZEkzdmcvOVAzNlUvait5UTNaMWt3LzZULzhoSEQvRTZ4Njk1YnFkdGUvbS83Tm55TzU3VnRvTmxsNWhjSytza2tHNzdtQndYdHVvTzlYbDlIWS9qWWFUNzhZaWNZbUZYTzFobmI4a1o0cjNrQnUxLzBWMjJZZnZvMjlYM2t4OFZQUFk5bXJ2MUx6M21SaDd3NEd0bnlCNUcxWG8rbEpkdmJJWmNrK3VJMmVCN2NSWFB0UmxyLysyOVFkZmVyVWc1bmw0MnUrVVZYNit2Si96Mk94R05Gb3RNWVJHV05xWkY0UHN6Qm1Mb3U3dG84SXZBYlJwNEdRb09tSzVEeS9nQ3B0NDdLNGM1OFJlQkdpcTFIdUF4WnNNZy93YWIvMS9jRDdxMTBoRnJTOVF0Q0xVZFlMNG53UXZwb1FTK1l0SG1HU2ppZmp0RHhZNkN6bm9DRkp4NU9WVm95eGNhVDNpc0I5NVdlS1hSOUxCTkZyZ1JNQlZGWHhjbTZXam5zUDlnWE1UZHNIdlQvMERlSzQybnQ1YzRhdTM0MTVPdkQvSllnRFVOWHZwT2k2dHRvdHA5ajJPQ0dsaHlXUGNYeGR6SzM4TjRIM2llVDNSMzZuVjZWODVxUFY3ck9CMDQ3TU1MQVg3cW8rWVRGNVVlYjUzNklGbDh4cmFtb0M4ajN6NW5yTnZOeXUrK241emhzWmV1d1BzN0svd2ZzNzZibmlmSHovd2RYYzlNbHUrbjV4S2VrN2Y4cnlOMTFGWk5VeDB4UmhYdmJCYmV6OTJzdlF3Y24xdUUzZGNpV0VReXg3M2Y5TWF6eVR0ZituSHlUOWZ6ODY2TzJFUFkreTU0dG5zK3pWWHlKKzZ1c212ZjVzSDEvemthclMzNS92cGRqUTBHREpQR01Xcng2Z0NUam9ndHpHbUxFRTNvWndTSzNqbUExMVJBNFIwVGRWYnJsNE9kV1hJN0poQ3FXMXpFSWlGTTJncW9kV3RVcmdubG0wVHBuYWFlMlJlS0QvQzdRV3JmM2hGSjFWSmJBVWZXcmN0VTF4NktlWHFkU05tNndHTmg3dGlZd1pLaGRDS3VwNXVZZGNIZTBqNzFYZ2RCUFFBb0Jxdi9mdW04WFBGMFFZNmtteDdmR3B4cFJnNDRrNDkxMUVSb1prcWVwamVDNUswZlhMYXJjVEM5cGU3VlMvbnFENTRkQzN2eVJEeDB4TlZCSUJobVpvMjdOaXdTWHppbXZtemVWazN1QURYWFJmL2lvMFBUdko0SUViUHMvK24zOEUxRS9iTm9kMi9vbmQvN0dSRlcrK2l2cW5iWnFXYllaN0gyTHZmLy9UcEJONUJhbmYvNENHRTE5TTdNU1hURXM4TmVkejlGNzlUaUtyanFYdW1OT3FYbTIyajYvNVNsVVpHTWdmYS9YMTlaYk1NMmJ4NmlGZlROcVNlY1lZWTh3TWs1REhHQjVNcGNMaFZhMmpQR3QwRGd2K05IR3JrK0x4d0Y4dHlOOFhscWpxVjFPKzY3S3FZOHZQaGpkeG5hWEthMDl0dFVseWdmdCtnRTVZWjZ2czFZeElVeERvMW9uR3Nha0cvNDNub3NsSGMzeGQzSzM4Z01JSFJhUXV2eTFDZ2Y5S2VmY1I2S2p5d3Y2RVJOd3QrNUxBK2NNemE1d1FPTDA5N3R2T1NkRTVFN1U0NjRGcTVsQ1pzeFpjTW04KzlNekxQblFMM1Y5N1djVTZkZE5sNEhkZll2L1BQandqMjlaTUg5M2ZlQ1dyTHI2ZTZCSFBQYmlOK1pDZUt5K1kvTkRVY2ZwK2RzbkNTZVlCK0J3OVY3eUJOUi83Q3dTVmswMnpmWHpOWjZwS01wbnZ2VjFmWDA4a3N1QStFbzB4MWVrRFZ0WTZDR09NTVdZeENORUhSaEpLS2xVTjgxTGhlU01sMkx5ZllNYmtsbFh4UUs0VDVPVFJsZmhCeW5lOXM3Z05iTzBCd3RJN21zblpiQmVXQnRwYUFxZi9qY2hJalQ1RmI4WHoxaVJkVlE4UGk5RzIzam05QW1Ha09Mc3FvYUtYcDluN3grbU9lMlMzODN3Q3RBVjM1VHJYSjhEdy9idm8vdVpyWmkzUmt0MitsZjAvK2VDTTdrT3pLYnEvZFM2SC9PdXRTRVBUbExmaiszZVRuV1JkdDRuazlqeEk5cUZiRHE3VzNBeUlyRHFHdXFOT0psaDZLQzZ4SENMMStJRTlaQis2aGNFSHVzcXVHKzdiU2VyM1B5Qis2bmxsMjgzMjhUWGZqVS9tV2M4OFl4YXRIUG1lZWNZWVk0eXBRaERvcFhGYXUwczlMOHJmbE9xb2x1SEdoK1BhTmloQ3ZhRFZKUE1jS3M4dWJDOUpaSHlkUlpkdzBnbkZTU1YrbGZJRHJ3TkdocVlsQXJrR2JWdnR2YjhremRaclNrUStnN1BabGhTQjlzYnhDeDIrZnVMbThvUXFqNVRlbkVaRlpPM0lvN0p0UjFxVi9GbU9GMlA5T3VlaW4wWjQ3VWh2Uk5YZEtud2dGWFo5RzZnNDAzRGUrbGpDUlM5VjlOMk1yYkYzajNwOVE1cXR0MVViMHhRY0Fqd3hnOXVmY1FzdW1WZm9tVGRYSjhEWTk4TjNWMTJ6THJydVdjU2UrM0xxajlsQXNQUlFwS0VSbjlwSGJzOTJCaCs0a2RUdFA4VHZMM1A4NWJMMGZ2L3RWUTJ0amE0N2dmajYxMUYvN0FhQ3B0Vm9PRVRZdTVQQiszL0h3Tlp2NHZ2SzF5UU4rMHVNSkFBQUlBQkpSRUZVdXgraDc5ZWZZdWsvZktLcTExYUp4SmJTZFByRk5EenpoUVJMRHNFbmV4aThyNE8rMzN5bVlpd0E2YnV1UFNDWlYvK1VVMW4yMnErUFdaYTYvWDhadk8rM1plSm9wdmxsbjVyd3VlamFaMVNNSTNyWWlTUk9PNS9ZYy80QjE3aXFaTHVoUi8rUDdzdGZSYmh2WjhrMnlSdS9XVEdaTjlQSGw0c3ZPK0E5ek82NGsyVG4yR1hqTFhuSnBRUVR2SDdYV1B1T01PbDBQdkZaVjFkSEVOUjI4aFJqVE0za2dDV3p0N3RqNnh0WTB5SXVPRjdRSm1DZmVuOTdtaHR2TGIvZVNmRUU4UmJ2M05NSzY0bjNEeVpKZDhFZEZhWkxMNjJCRFVjNDNITndicTJnUzBGQ0ZlM1IwUDg1VGZyLzRJNjVXbFBHeGRqNGZCZTRwNkd5eHNPUWl0L2p3K0RPTEIxbDZpbk5LRW5RZnFJUC9OTlFYU1hJVW9VTUlvK0hvZndwUzhkZnFQb2lwK0RZK2diV25oSUVjcVJYVmpwb1VHRXZvZTVLb1RmRDFnb3pPazVGZTNNYzM2cE9qaFZvQU4vanZkNmJJYjJ0aHNkRFVFZkwwNEtBRTFDM1N0QWxpcVNHZithM1QxOWgrL2JtT0xwZUF0YWdyQUlDaFgzaTljRWt5VnNYd1V5ODg5akdaWEZjeTlqalZ1N1A4UGcyMkQ1ckY0WXgyZzhUd3VlcGM0Y0xOQ20rRDNHN0NNTkgwOXg0TytWNmhWV2hnZE9PbENCeXFsTTVBalJRWWJjUDNmMFpPbTQrMkcxUFVydVVHMVphZnNTcEYvUkJrT01SYVlyUmVuaWFyc2RLTmE2ai9YZ1JUUUNvNmwraGMrLzQ3UUcvWkhnV1Y0V2Zwc0tkcjRMdEk1OVhzYUR0MVVBckFpNXcvMStjMWplbndxN2FGbHN2RUhsbEl0QlhUdkRFaE0xVFllZEx5MjJ1anRablJRUHVndnprSHluZmRkUTBSQW1jdGpydUl1OEVlVGRDNGVlUkZmVExTWi82ZVBXZmorME5EWVNuQkU2K2djaFRDNjh5M3h1UHo2WDk0NWZNd3Uvc1d1RE9HZDdIakZxd3lieWhvU0VHQndkUlZVVG1Sb1hWN01PM2tmN2p6eXEyazFnenkxNzlaV0xQT2ZCMzFEV3VJckw2YjJoNHhqa3NmZkcva2ZyOUQ4ajhhZUo2a3NsYnZrdHV6NE1WOTdma0paZlNkUG8vUTFFeUhDQllkamgxUjU5SzQ2YUw2ZjNlaGFULzhPT3kyeG5vK2pwTlo3ejdvQk0wa1VPZXlzcDMvSUtnZWVSbUFxNXBOWkUxeHhGNzdzdlk4L2t6S3I2dW9SMEg5c1lOVmo2RitNcW5qRzIzODY3eXlieTZXTVVFMmtTaWh6K0g1cGQ5aXJwak4xYlgvb2puc3Z4TlY3SG5zKzBsMjJRZit3T2FUU0oxRTVkd21JM2pTK3JpQjd3ZjdxN21pc204Mklrdm1mYUpVcWFEcW80ay9hUFJxQTJ6TldieHlnSE4wN1d4aEd2OUFTSWpKK1VoL3J4TXVQVjdjR3g5M0IzNlFjRmRqQlI2QXViUFVTUUlTR2pyUGFIMzc4cHc0dzFqdDNqS2tvUnIrSmpDV3hBU3JtZzlnb0M0Tm1hRTFpOG4vYjZQVlR2eld6Mm5IZU5jNUFKQlhpWENrYVBQRE1lRERNZlV1RTlwK1dySzc3OXNKbWFWaTlQeUR6aDNqUWlqSTY3UW0xT2hPNnQwbloxVGxzUmMvUWNkOG9hUmlSVUU4dStMSXdpVWlMYnRVUHhuMDc3N3ErVm5QSndlOVp4MlRPQWlIeEI0TWFLckhNSnd6WitSU3pFWEtCRnRmVnpSejZUOTFpOVUybVlEclp0Y0lPOUZhUmVoQWNBTmIwd0FBaUd1S0xUZUtjSVhrbUhYVlZSeElWOUgrM0hSUU84cFBGYmx3WlR2UEJieVNRam45Sk9LZjZXSVJFZlBvQjFCQUFsdDNBZXRuMHA2OTFub3lFMjAvYmhydTFNa1A0UGtoQUo5SWtIYnVJVzZKUmwyblRIeCs5RFc0aHh2RkhqcHlPK041UDhweklVNS9EUGZqdmhQcDhLdDM2ejBIa3dVVlNKb09VK1JpMUI5M3NqeGVNRDczUmdpclZ0OHlFVVp1djRLN2MySlFIdUxYc2ZZclFwUFN3UnRCeVJ2VmZXU2xPLzY5OGtHbWVDVVE5VFZQMTZZSlZKVlZieGJXOFZNb0M3aDJuWWgrWElDK1l2NzNCcTRxZXlRbUFZMkhoMEVRZEZKdDNZbXc2NlJrOVVFN2M4bTBOR2hkTXA5U2Q5NTNKaVlYZXNYRUxtNFpHQzRxeE5CMjlYRnkxUUpVNzZ6NnBPeUdLMkhPOGNuRlhtbENKRURqOXUxL2NxNkw2UzhYQVlkbVdxM08wa3VFYlNlcDhnN0JIMGV1SkhmZlJuK2RDTC9PZDhML0NicDk3NXVzcDlORGJTOXdBVjZxU0FiaGpkTTRmY2dDSlNFdHZZbyt2V1VEejVaZloyeXFWUFZORWlaWGlNYUd6T2o2WUgrQkJ3UElQZ1RnWkxKdklnTE54WSs1UVZ1bXFoTjBpY3ZUYmpFNjBDdVQzazVIN1lYZlVhZGtCRGxNNHhtamU1TytlUjN5OFMya0V6eUJ0S0JZa0hyS3gzeWNsVmVWUGg3Tkx6aDI5WHpTUS9kY1JwYkpXaHI5a3F6UUxQZ214VnBSbWdXWkxrcXkwQ1hBeXRFTkY3NGVZNUdxWGVwZHhlbTZiamxZT090VWxVVHI4eGxDKzdLTlI3UFQrcFN1RWozM3MrWjNqWURXNzVZc1kxYnNvYlY3NzZCWUZ6U2FlTEdFZUtubkV2OCthK2VlSDhWRWl3QVMvNytvelNkOFM5bDIwaGRuT1huZjRjOSs1OGcrOUROcFJzT1pVamQ5bjBhTjcycjRuNUw3eXZCeW90K05DYVJWOHcxcmFiNVZWOWk3NWRlV0hZN1F6dHJkVU1lbXM1NkQ5RzF6eG81aWE5VzNWSFBKM3JFY3hsNjlQOG1idUJEc2cvZlR2MVR4NThBNTgzMjhiVVFxT3BJejd3Z0NIQ3UzUG1HTVdZQkM0SGxNN3VMMDFiSFhmU1hJcHhVc29uSTA1MXoxOGRwZTJ2S2QzNERvSjdXdndrYzF5TThwZFJmbGZ5SnRid25IalMzcE1LVHpxNTBaenpoV2o2cnVIZUpWSEVlS0RRTDdvTUp0K3dsNmplY2RUQXozWTNYUUVzYnpsMDlKcEduM0pIeXlYUGdqZ2t2UkJPMG5ZblQ3eUd5dW16WXdtR0MrM3pDclR6ZisvVXZUSE56NmE3dkIrV2thTUlsL2tPUmQxVHpmZzRQZTNvVlVES1psNkI5RFlHL0NpUS91MWk1amkvNU85YlBBYjZUY0czdnpYbDU2U0FkMnlmNUlvRGg1S0hUSHlNc0xkbmJSbWdHK1ZRODhLZWx3dU5mTWJPSjBsT1dKSUtHSHdFVEp2a09DRTA0RnR6bDhhRHQ3RlRZK1NxcTdLRVVvK1ZrNStSS0dPNGRVdmI5SmdBNUt5QjhHdkRYYXJZL25aTGN1aXN1cmJjQXArWGpFU0h3WnhGU05pa1JvMlY5SVpGWFdDOFJSTTVKaG55bjNIck95Vm5GajcxSzVidkdzeXgvM01yd2NWdUNTSlBBSlluQXR5WEQ5citiN2tSWG5BMXJDWUlmZzV4UzhleGZaQm53U2xqOTVrbjgva2pNdFg3U0NlK3ZjSUF1RitTRGNhZXZEZjJHc3dmWmRsK1YyNThTNzkxWkdUcHVMUFY4UEdpOUJaaHdrb1poZndEeU43NmNlemFlNjBvMUZHU2toNFFpSmVvVDNiRmZmY3ZmcHZLMTJzWWtzR0t1K1JJUjFrRSttZTI5WEZTNmw3RWVHbmV0VjVTSnU2UjhrbW9LVkhjajNIUGdjamtFNGJnSjFpZ3JpaGJOcWxzdTRWb2RnZk9CczhkZjNnbzhUd0w1VWZGeDZVYis2OFljclZMcUExYTF6OE5IMHI3cnk4eHV6OUo1UDh2Nmdrdm1GV3JtZWUvSlpES0VZVGdua25tYTZTZjk1d296TW91dzRvSWZWSmRvS2VZT2ZIMjVKKzhoOStTQm53ZkZJbXVmUWRPWi82KzZmWWlqK1JYL3llNVBieWpiTEgzWHRRZVZ6R3RzdlpCZzVkRmwyOVEvdFkzSXFtUEo3U2w5cnVxVFZRLzVuM2JSZFNkVWJsUkMzZUhQTHAzTUE4TGVpVzlZemZieHRWQjQ3OG5sOGpmdElwR0lKZk9NV2J4bXRHYWVRK3JpUWVRNllUaVJwOW9IOHFpaUNlQW9LUnBDSUNKT2xhL0dhZnVEa0hsVW5meFdoTVB5cTZrSEhoYklBSWNqTXFaUXJTQ254RjNpc3luUG04dkZvN2lYSDVCNFV2WXE3QkRSbnZ6ZGMzbldtRGJDTXdpQy95V2tsYUw2UTFPVm9QM1pPUDl6aXU3d28zcFh5ZytkVlNvWkdRdGFYNk9xVjRqSW1BS25xandpb2c4clVpL0tjZm1FVXlGdU9VRmMzVGI4eVNmQmJkTjhjckJ4V1NJSWZneTBqNzg4VVNVSCtvUkFyeUpMUVErdjBFTUZnQVFiVDFTbnZ4QmszUUZQS3Z0QW54aStKRm96NW5VQ0NNK01PSDlyNE52UFR0RXh2cDVVV1hIYW5vL1Q2eEJpdy9FbkJYMFVpQ2djV1ppaGNIUlg4dUs0VzNsSnluUEpaUFl6R1EzRWxvTWVrTWhUMVVjUmRna3lnT282Uko1YS9MekFQOFpkMjZVcDMxbXhhSFFzYUh1MUtOOGFjeHlPN3FnWEdPN3hKb2NlOEg3WGlLajhETWtuOHdCUXpvYnl5VHljdk9pQVpjb0xvWHd5RDVFeng2eml3em1Wekl2UmNySTRxajV1UVZyalR2OGo1WG5iOUVYUjNvenpOd295OWdSYnRVK1J2NHBvdDZvc0ZmUnZFSmxTT1llRWEvME1JaU1YYmFwa2dCMkNab0hEeG05WGhDTWpMdGdxdnZXVWZBL1NPY3JMLzQzY3loRTVyVnhUaGRiQzUyem9jNTJsMnFYWWVzQ0ZWSnlOSjRFVVhmVEtOek4wYmkyNU01RWxBcTh2Rjg4TTJKd011ODRkdjdBaGFEazN3RjA1MlkwcHhUMVVEejVCcHZBdGdiTW52WjVxR3RncnlKTFJFUWxqR2x5RmQrOUpWKzVkUEJPc1o5NWNrMGpraHlBVzk4eWJDd2J2NzRSYytac3Y4ZWU5a3Jxam5qOU4reXMvb1FKQVk4dUZrMHJVUkE5N050RjFKekMwODY2U2JiS1AzSjUvblpHNmttM0tpVDEvZ2xJQkU2ZzdkbVBaWkI3cXl3NUpuUk55ZytTNkh5SHNmcGhjOXlQa3V2L0s0UFp0WlZmeHFZa24zSm50NDJ1aDhONHpOSlMvS1JlSlJPWkU0dDhZVXhNaHNHeW1OaTdLK3hGNUtxcTd2Y2cvcDMzeW1rS1BnQVR0YTlUNUQ0bklPMGJhQzRFR2VxbFNQeWprRTNrb1Y2cDNIMHpUc1NQZnFqMFN4NzhReDVkRjVQQ2kzYjJ4Z2ZaL3o5RHhjS1c0Vk5raDZKZUh2RjZiWmV2ZFk1ODllVVhjeFQ0and2a2pjU0ViNHJTOE9NWFduMDc5M2NnUFNjWHByOGRjZ0tyZWsvUjZCdHpjTTlFNk1kcFBGZlhqRW5tNlJVTjkzN2lMdHlCR3l6K0lrLzhxRlA4VzRjaDRFTHM4RmZLeWc0bDduQ0FSdVA4UEdGTWZRNVU3VmJnczdYTy9obTM5bzgrY3NpUkczVmt1Y0c4blA0UGVCRnBXcVpOckM3MUhocmNYQXQvRzYxZFQ0MllHVE5EK2JIWCtyU0J2R2gwV0tzdHgva2Y0azU5YmZmSlM0emo1dm9qRVVPNVY3LzgxUmVxWG83MVdOalRGbkh1VElKZUpTSEhzNzA5d3lwZVQzRHFtV0svM3ZOTVJqbHkwaVF1dUxFNkVoZmp6WEtoalRtZ1V5dGI5VTdoZDhGL1JrT3RUYkIxVDBMZU9sdU1qZ1h4TGtPSWVRUCtTNEpRdmpvK3RXQU90bTBTNWNselAwSXlnWHhueWZDZEwxNStLbWtzZEc0NFBYSEN1UXk0cVdqNmdZVGlhS0hOeW1JajdXdEgyZHVERHQ0N2ZkMGhreXZYOWNqNzNzMGdRK1hUUm9qUEpkM2NwT1pUT3dZSEpQT1FzYUkrVUdpNE5CS0t5YVhSWUluL09jT05EazQxM3lPczNJdmlSMGdFU3VQZUJ0QlFlZS9YL0lWN0hKVlpjTlJkd0NYSHlBeEdKcWZLZ2V2LytOTjNYanZaMmEyK01PWDJqb0o4YWU5enFoUTFzK0ZTR2JZOU85clZNSk83ME1wR2lSSjdTamZqM0pQMFRWNCtyK1NVSldwN2xuYnhtM0RGVWxzTzlCT0VmSWYvNWd0ZVBwbmo4K3FKdHV3WmFXbHdnbnhnWmZnc2dzaW9JOUR1RXRETU5OMkJtUXBLQjIrS2E4Q0xpUkZsUGllTzRqdGFuRi83T3FiSnpjajBPajYwWDU3N0w4TTBwVlgwczVRZkxUbTZocWdveXhUcTBLaUl5dGQ1NTAwalJvaklKSEhTZDAzVDQrTThTYm0yUDVzK1Zua1RZQWV4R1piZWl1MEQycU9pdUlOUzlDbnM4Zm04R3Z5ZEcvUXB4ZXFtaXJ4dlQ0MXYxVDZIbkhSbTZpcElXSjBWbnVTYnJtbG5jMTR4WXNNazg3ejJEZzRPRTRXejIxQ3d0KzNEbGlWZ1NHOTQ0ZmZ1Ym9HYmNlQTNQL050SmI3ZnVtUFZsazNua3N1VDJQa2hremROTHR5a2xVa2YwME1xVFNnQkVWeDlic1kwT3pwRmtYbTZRN01PM2tYM3Nqd3p0L0JPNXZRK1IyL3ZYOHBPWGxPRFRFNCtjbXUzamE2RUl3NUJzTm4vTzU1eWJNL1UxalRFMU1YUERiRVdlaXJJMzUzM0xJRGZlWC94VWtvNG44Ynd6NWxvSG5NaS9qcXlDak53Qjkrci9JKzIzdm4vc1JqdHlLZmg1dlcrOUozRGNWYWhoSXlMaW5IOHRucEl6VWdtYThpci9rdllEWHk1OTRueGJkOHJ6eG5qUXRsS0tFd0dCdklHUUtTZnpocE9YdnhtcGRRZWcrb0I2UGIzMFJBNG54Y1g1SHhZbjhsVDFLeW5mOVM0T3ZFZ04wMno5VVlNLzdmYkFSZTlBV0FFZzhOSTRiYzlQMGZuN3FjWmVMTzVhUHdaeWV2RXlWZjFFeW5kZHdvUkpsVnY3MG5BTklkZkVhWG51aE5zTTVOdENVV0pXdGQ5N2ZXbUdyVnNtYXArazQwNDhGeVpvK2JFNitYSGhBbEpFam9pN2hzK21QRytvNXJXSVNLRjNRa2ZTeTR0ZzY3Z2hpTnY2MDU0dnhObTRuU0M0dG1pOXFIZjE1K0w1YkhIcjhUMWVFclNOS1dJZWhNRU5WZFI0QS9JWDNuZ3VTdEZWY3ZoQmxxMTNaOE5Uem9xN2hyc0xpVkFSNnIycmV6Vis0dUhNQ2RyWDRQU0hqRTNrUFpqejh2ZFpPaWRLdEdtV2JYL0I4d0ZvK1Z5TXlQQU1reDI1RktOREErdDgrM0hSWVBUSEw1Qk1jbVBKb1lOVE1jaTIreUxhZHUvSTBEdVJWWEUyUGpmRmpYZE0xTDZCalVjamNqd1VrcFVNSWl4RmFHN0FuNWFCQ1hzQXhHaC9QcUlqU1ZoRnA5UXJMOHZXdTdNd2NyTWdvYTNuamgxN3h4OVNVM2lQUkZnRGdzSXRLUy9ud05aeGQ3dzdCdEtlLzRyVDlnQUJ2eHhkVDV4emtYUHhYRGFGbHpOZUlPaTV4VU1IUTYvL2xHSHJSQVc1TmNuV3UvRGNCZXYvQTI1T1Y3TURvWkRJMDIrbHZMc1FPc2NuWDMyR3JaMkV0TVpkNjdkRjVIVkZhN2ZFYUhscG1xMC9tdlFybXhWMzdJZldPNEhuSWpTWE9vNERSL0Z3NzE5TlpnOEp0L1lUaGVNZlFEeHZobHY3eXEwanlQM2phejlXYTNnMjI1SzEvMmFMSWlPOWpRV21ZU0tKN1lPaFgvM2NETHE3dW1OM1ExUGNSVDhFL2wveXlmVDg3NGlxUG83b1IxTis2N2NwNmpIWVFQdEc1L3dQOFcwWHBlaTh0dFJXcDlrTWwxZVplUXR1VEZsaG1DM2taNmtzREtHcnRhRmQ5NWQ5WHFJeDZvNDZlZHIyRjNhWHZ5SHZHbGNTTkI4NGdxT1M2S0hIVjJ3VDl1Nlk5SFlCWEd4WjFYWG1KRmJGYUtncVp2R2RTZG0vM2tyUHQxL1A0Lzk2Qkh1KytMZnMvL0g3U2QzNlBiSVAzalNsUkI0QWZ1TGplYmFQcjRWQ1ZVZDY3OW93VzJNV3ZSazlxZlBDdThZbjhvcWx2ZnMzVkEvb2xhYm96V20vOVFPbDFodWs2d0ZnN0JBY2tWTW5ibDBJeG0xSys4N1BWM01IWEVNZE02VzdxSlN2dDFIV1NVdlY2YTlGWktTZWhxcisxWHUzYVh4dnEySXgxM2loaUJ4UkZOV1dFb204RVJsdWVrUmg3REJMcDIrZmV1eWpFclN2QVJuVHMwUFZYNWJ5WFIrbWlrTGpFdzBEaTdIeEZFSCtic3cydlg5TnFVUmVzU1JicjBma244Y3RmazBERzQ2WWNJVUpxUEprTXBSWGxLc2xsdUxHNnhUOVJmRXlFVnFyM2Nka1plamZuZktEenl5WHlCdDFheC93MWVJbElxNzBzZXI4KzR0cnlLRzZSMzIycmJvWmNiZnVHZTBoV3h0K2ZHTE5CU1dIdjRsem84bDQ0YytJL25IME9mMjdDVmZLUHpkbWlDMSs3dFhMUStrbTlDK0Rqb21IcmdBcE9uK2w2TS9ITEJRdE82U3pXakhhRHkwdWQ2Q3EyUXhkcFdmV0czRnpENU1ZK3Fqb2IxSys2NEl5dlNnQmZNcnZ2UURWTWIwdVhDRHZySFkvdFNCb3g4Z0Q1ODZacUkwVGVVbmgvK3FwNHZNZ3I0R043UXJ2SGxsWDlhRWtYYitacUcyUzNUMkU0VG1FNFRtaGw3S2xLc3BKczJQUGRHem5ZRG5jU085QXpaZm1PR2daYm5xa2NpS3ZQUkozYlc5TnVHQzdpSHhvcEZlc2FwOHFIMHI1b1dPSEp5a3FTdVMxYm5MNWM0TzFPUDFwd3JXOWJ6cmlyVUpqNVNaejI0THJtUmVQeHdtQ2dEQU1TYWZUYzZablhyaS9mTDNvb0hrZEJOR3liU2JERDVRZldlR2F5dGFOTHIxZUZVazBuK212MkdiaWpWZWZTSkZwZksrbW14L1lRKy8zMzFaeWx1R1pNTnZIMTBKUlhEUFBHTFBvemRoSm5Tb1BwMzNuRDh1MzZzZ29yZGNKdks1NHFZVHlVU29Oa2ZMK0Z3VHVncUlkbHIzelZtMnZLSUEwWGJmR3RTMHpNbnVkc0JMYUd5ZGZRTDY5SVJING44UG9MS2VxK3BqM2JsT21mR0pFQk1iTTFEVVVoaGRUeGJDeGxCLzRYdHdsdmp6YW8yOXNUN3FwOGk1OHR4TTNPcHVmY21mS2IvM0l3V3pUT2ZmdTRzY0sxMHltdDFJcTdMdzg0ZHJlaGZCTXlQZWFjeTQ0cjF3UHpiSDcwLytFenIyVjIvRjlnZEVFa0VycFdXc1AyaDJUR3VhbTNuZEtVSFF1cVpRb0VuenlDb1VMaTI4ZmU4OUZNemRKeWd6dzhqTUNSbnJyaXVqWk1IRlBNeWZ5OXlNUFZIOE5OREdjaEhXNEZ3THZuMmc5WkxRM2xLbytucUpyVW5VWVo0UEM1OHJkQ0JodEp6OFFlUEhvQW5ubTlFVGdwYmhYbm9qVXhkbXdkam9uQ2xJbERMMTdPMVVObGIwNzYzM2J4MXpBajR2V2I0RlRsbFRxalZZelhxNG5HUDZNRjE0RWpKdmwrZVFWcXJTS2dLcW0wdXliTUJrMzN2QU14Ly9MbUZxbFV1Wm15OTNaSlB4NnN1RWZhUHRna3UzVHNKM1NZcTcxazY1a3VZWThGWTRwL0YvUXBvUnJyVGlEZWtIU2Q0Mi9PVlNOSUJHMG5xdXFsNGh3VEZGUHZLekExNVBlWFFvZEUvNk5DZEM5aXV3REVzTzFaVDhkZDYzSHAvemV0OHp3YlBTV3pKdHJJcEVJOWZYMXBGSXBCZ2NINTh5RnVtYktuL05LZkhycmJ1dFErUVM4cTUvYThGT0pIbGdmK01DZHo4bXlETE1pdCt0KzluNzU3d2ozVGR2ZjhLck05dkcxVUJUM3pMTmh0c1lzZWxNcjlsb1YvVFZWWElncDhzY3huMEtxdlVtNmJpalZ2aUJFN3lrK29aUHByZjhYQXJ1QUl3c0xZdmhsYVpoTU1pK0lCLzRISUNPOXVGVDFpZEM3VFlNVmF2c2xhSGtXd3hPQUFDaTZMY3UydjFTMzJ6dFMwUFlYNE5tUW4rRTJ4dnAxQjV1MGNiaVhGRDlXMFU5eGNBWEdaWHlpMFlmODEyUTM0dEVySFBLZkl4c1ZhWU1xazNrK2QwMVYrd2o1L2JoeXl5c21FK05NVW9LZFl6dEc2b1MvQjdHZy9reWhxSWFhNmoxcHVuNHkwL0ZOcHpTZHQ4UzE3Y244VUZOUVpUMXNhQnBicHhIZ2xDV3Eyalp5ZnVQOVR4VjNpQVJjRElEd3pBWTJISEZnL2JnTlRhaWVValJpNXVkVTBldDB0b1YrcU1KTmtqd2ZobmU0b3JySVV1TFltS3cwWFRzVDJ0bzdQRU50WGhENUl1RkpyNW0yMmwraU53elNXZlVNMVdrNmY1N1ExdjVDajBFUmNRMUVUODVBeGI4bGsrV2MvMDJjdHRKLzIxUmo1U2JmQlVpeXR5T2hLL3Z5azA3SXlRMXNQTHE0Tm1QY3hmNnBVTmRTNERxNEsxazVzdllHQ2ZUSHdLcEtMUk8wblVtZ0g2cTh6WVBqVlc1TCs4NlNQYzVVcEI3YVY0NWY3alJzSFA4ZU91U3RFMDRtVVdUTUt2bjZ0QmRQSXR6SkpQTmNROUR5bWtEbEl5Qi9VL2pJVU5VaDRFcnYrZmRLazdBazJYcFh6TGV1RnllL1FuaEdQbVI1ZlR4WWVXd3FQTzFsY05QdVNjUXpHWmJNbTJ1S2szbUYyV3puaEFvSkxoMmNZbzNOVWlyMHd0SnNWV1VhRGxCTnJ6dUpscjFSc0dCcGVqOTd2Lzd5cWhKNXJuRVZrZFhIRUN3L2tzaUtJd21XSDBGa3haR2s3cmlHMU0zbEp4YWJlT2V6Zkh3dEVLbzY4aG5obkxOaHRzWXNiak9XekZPay9QVHl3NXo0bmpFVlVJUzdxT0lDZXBCc2Q2VG9KcjFPNlFUMXBIZ2RUVWRIQ0k5Vko4Y0ljZ3lpeDZCeURPamh4WmNHSGxjL21TM0hYZXMzaE5GaFVxanV5WGxPejlKUjhRTFZPOWMyNXBOWjVmNEU3Yyt1ZHQ4cWZuQk16eG5xMWdKVFR1YkZXTDhPNFdrajIxZHlhZTkrVVc2ZFN1cG9md2FpSXhkeHFpUXpkTjQwNlExNWZ5UEZFemtwMWMxNnBlekxENStxYkpEa3pralI0U1ZDSS9tRGRoYnY1SzVmSHFmdUdBMzhNYUp5RE1peElucU1xajkyN0NXc1RIaWNpcnJUaTV0NStCbHpNRkZWZ1FMWEFoZEF2aWRtSExjcGxYOHRJMkpCdzlrQ1VSZ3UvTStOZDhENldGeWo2Y0x3TitmY0MvRjh2WGk5T0pGMkVVWXVKc1Q3T1RqRVZ2c0d1ZW5CYXBvT29rOFVYL1FxTkpWc1BEbWUvRXpDSTRrU2dYOU11TVF6dkxSK0xCMTIvWWlEblVsVXBmS3NobU9GaU54QjBlUTh6cmxqOE5PZnpCczNJYzVFTGFyWXl0MVphUHNsOENvQTU0TFg0cmwwZEJQNmhzSjJ2SmNmVkJOV3d1azNnT2RWMFpZdzhJY0V1TFpxMmg0TUVTM2IwMGJnSHhPQi91T0J6OHpaYXhNWEMxcit5YW43S0hBY28wbThMSENGOTduTHF2MjdBcENtNnpGOCs4WkU0SDhLMGdiRGsyNjU2RzA1MzNwT2xxNnF6cU1tcWVZVGxSeXNCWnZNQStiVUJCaFNWLzVZQ2Z1bWR6Wm1WNkVubGs5Tk9GbGNSWDZnNGdnTTNKSkRLclpaaVBvM2Y0NXdiNWxKdnFJTk5HMjZtTVNwNXhLc1BIckNKb1AzL201Sys1N3Q0MnVoc0dHMnhwZ2lrMHBRVFlZVExWblBxWmlIVFBGcHV5SlYvckVPeHQyeGtTck8vdHNqTWZSRnp2RlMwRk1WamhWUkFUY205WlYvTVBWZXl6SFg4bWtSR1oyQlNiVUhyMmRrMlZwZGdoTTljdXd3TnM0bjBQUExyREtHakl2OVlIdmtLTUg0R2I3K1BQa2h4Mk5GOEVlTWVZOUYvOElVRWdCcEl2Y2xpbk5TUWpNY1gxZHBtSktpdmRYdjVZNlVhcXVYTVVQWDJoMTB6R0F5YitPeXVBdGVnZkFpVkU4cVROZ2h1S0szVGFvdHV3eWlUeDl6VEhtOVpYcmpuU1hlLzJ6TThIb25mNHNmbTh4enlvdUszcVBoaVd0dVRpT3R2NlV3WEZyYzM4SFlaQjVPejJMMDZydy95Wk5UTzBHZFFkVi9QZ0pzRzREUmZJMU00MUNNcEU5K05PRVNaeFpQc29ESTB4MzhNTzVhSHdPNUhKLzduNmtPdlJWaDhvVzJsU2ZHZktUTTNHenRIWXFXck8wa3lnc1FxVmlQVmozZmxTQ2Z6QU85Z1B5UThUQk82M01FeVJmOVZuYWxHYWhZZWlEaFdqK1BjTjdveHZVdVJFNG9HU011VkoyT0NTSUlaSFRHWEE4eXRtZW15TFFORjFYMDg2cmxoOWs2T0tmNGRTdGNxNnAzbDF1bkdnMXNQTm81ZVQzSUd3UTVZdlJqZ2d6by82am4wMm02S2swQTR1Q1V4amgxaVJCdENwQkdEMDJPc0JIazI2ZytIWkhWQUNJY0dYVnNjNzc5eFJrNmJqelkrTWVaQXpObEhwd0ZuY3pMWkRKejVrSTlXTHFXb1RJenpHcXFsOXpqZnlHeXRyclpYQ3Z1YjluaFFPbHprM0RmNDJpcUY0bFA3ck45NlBIS0kxc2lLNDZhMURZWGhGeVdnYTZ2bDM0K1VzL3FpMzlEOU1pVHltNUdjMVA3V3pMYng5ZENVVHpNMWhpejZNMVl0L0p3eXZVbnFsMnZYaWZUc1NoTzZ3dHgva3VqRTFHTVQzbE5GMzJLRXpkbVdKRjZmV09LclhlVld1T0FMY0RLNll4TjBZUDZPVXNnWTRkQmllNDZxSUFBQ1JnM3RFcktGejR1cWFOUHRWV0xFeFVKVmk5UGNuZUZPM295eWVPelhOMnBhU1VKMS9ZZTRFTWpROHFtSVFjaktpdUxEM2dsT09pZllTMmtDTGJFVlpNaUl4ZWs0eWZCY01ESWhBTGVNenFVV09VWHlIQXlUM1VUdERkQXgwalBJVUZHSjc4UStUVnNuNDVreDNTYlRNSjdCby9aTy9Zbi9mcVdoS3Y3Q2xKSVNPV0p5T0hBeDlWRlBocVgxcDhSNmljbW1nQ25ISStmOUhBcVJWUEZuK3FLekVnUHBEQ1VTekowbGt5d3hJUFdXd1JPcWJTZEZKMi9pV3ZyNHlLeVZrUU9INTZCOXhweE1sSXZWZkgvVTJub2N0eTFYWWFNOXBKVTlGYnYvYjhHUVZBeUdaME9PNjhHcnE0VVl5VngxM0lSdUs4QklHeE9oWjEvTzVuMVZmV0o0ZDc0WTRoeTZQaGtaTXAzL1Z2RmVJSzJEZVBMZHFSOTE3OU9KcVpSN2MxeDV6OEwwaVpGdGZoR042MVpnUjhyaURqNWVJTFd1SXJFQlJLS0prUWxvWkFRYUZRMFVkeWpzNUNNR2xPOVlmekh2TWd5NTNSenpMZWNPODB6TTFkUlAyeHVtN1A5TnFjcUNBSWFHdkkvbDduVU15K3k1bWtWMjZSdXI2cnNRMVdpNnlyWGRjMDhNTWxlMjZvTVZsZ25XSDRFcnZHQTRmN3psMWIzdDMvd3I3ZWdnNlZ2ekNkT1BhOWlJZyttUGhQd2JCOWZrN2FJNnlnYVkrYU5lWDlTVjQyNGEzc3JqdXVLWjVUbC8yZnZ2TU1jSzh2Ky83bWZreWs1bVcyekxMc1VZZWtJMGtIWU1zbWd1QW9pWUVFRlFVRVFGQ3pvcStqUDN2RVZGQXVJQW1KRFVGQUVYNXFLT3BOWldLa0tJb2dpSUdYWlpaZGxXMDR5NVR6Mzc0K1VTV1ltWldxbVBKL3J5cFdjNXp6UnhkOTBBQUFnQUVsRVFWVGxUdVpNY3M3MzNJWHNoWVRDN2FwODF5b2YwZEMra1RBOE1CVm01cUE4TnBLMUJGNVUxWkpjT1dMa1FwKzI3WVl4eDFoWGJ4cVZHaVFxQTBNZlJpMXlxTXJBWTIra2Q2S1ZBYUpGaW1CczhuWk5QQkl6OGFzUnZqNG9ONVRxdnhTOXdTb1hxbklPWVhoMFg5aTNkeGoyMW5RM1dTbWRUN0NUVWFpcWdZNE1vci9MYjRuSUxrM0U5OGh2UjJsYlVxallxN3lZb2JOd0VtOXQzeTFGNC93WWZlMzk0K0l2S3c0bEQ3R2xsV0FkUTdCcVE4cDJubVJEbGlwNlM5WXpxeDhSUEVIZWhKSDdmSk80QXZZZlY0OGd5ZVpJSzZEb3B2RmNid3dJUVFwZUVXTE1weHRwMzF0em9iZXEycVBXdTZ6U0JEN0x0Z2N0aUZXcStveUU1Z1FoTWlhVlhNY2JnVDhGWWZKMUF4K2g2SVVqbU01RE9XakFDbS9PNXRVY0NSMGJ5d2w1a0MzOGdzakpJbktPQ0tjaDhsYUJZNEVqQlhrbHdyNGlMRWJZcG5wbzl0Q0kwQ3hHcm91YXhGaFdaNTd5eWRLbm5XZWVNWVpZTFB2OU9Kazg4NXAyVzhyV1AxWXVJck0xK1FOaThiT3psVWRIdmQ3eXFuMVNkLzZJNkFISFYrMlhwL3ZmbllRYm5xN1lwM252TVNrVU40RlUvaCsyNlkxWlFhL0tuZUMrMVpXOWxodDNyaUZ0UTE4UDNmL3VxdDV2Q0NiNitDcWwrdmVnRFlZUndlTndPQnoxWWRxWC9JN1J0ci9DZDB0Q3pGU3Z3NW9MQWpyL1ZuN2t5TklKS2JJNXRQSzZpTkdWQ05rY0hDSjdpT0dQMkxZRWRLMnJQZ2N2RmYvS3FPcG5BcHY4Y3RrQjQ0eUtiaXIxWTZ3ZVFsWjFUbXMzbEZSaFJVYzQ1eUd6aThOZnM0TENQVlB5QjlnM2lmY2huSnpmemlWVC83cmEzc3ZLRlRDSjBiNm9GZ2NzZ1UyUUxSd0JZRWY4ZWRjZnlZYk92aW0vYll5K0ZzdS9zeHZ5aG55N1p2UHJGVHdjTXR6NWRFd1REK2VySDZ2eGpzRm1LM21LVjF6RmxyNk0xVkhsaEp4SnBPbGNSY2l4MlZCRTcwelFkNG5JOXZuOXVlL2VNMzF2N3Y1QnVLUWRWbzBzaVhsVmRPR0E5QVNUL25zZ3NEMlgrcWJ4NHlMRVJEZ2dZdXl0SXBMVEt1UW42Y3BWendtNGM3VXZpZDhCcjBQMXBUN0w2M3ZvV0JPbGZjYUZqRFhUdHJ6SVl4Y0FFV0pSNDUyVnRueGpaTFBxajBHK1ZMMWZEVE1wZnhOaG84SldVYllxYkJVMDk4eFdSYmFJNkZZYnNoWERZVWJrRTluM0lFYmdPMUdUZUZuYWRuNmNxWmZyZE15WmRtS2VpT0Q3V1UvaXlWUUFvMm52VnlGTkxSVzl0N1I3S3k5ZThYWVdmUEEycEdrWXVhdHRINWpTUDJYakxxL0V6Rm1FM1ZRK3NxTDcwVCtRL3R1TlJBODhvZm9hZlQxcyt2WFFsZXVMaVI3ODV1cHpUU0txVnVmdHpkQzcrdTgwN0ZBMjFRSlFQUWVoOWxRdlFMRjE1WlVqem1VNDBjZFhNZEpRUGMxVXoxUDMwcmo0bGJXdk9VRzRuSGtPaDZPSWFTL21ZZVRqK2FxQUFLcGNHZGprZXlvTkFWRFVIMmtnYmpjZGozczJmclFZT3NoN2k0aTgzRGZ5aDhBdWVSV3NxdmJETnpCWjc0NUQ5cG9nTkdSZGNUeVFLSHVUdldvZThVV0Y0cTBwSGk3S3kwY3laeFIvb0p2K2MweG9ZWW94UTRCUEZqZFk0ZlJNbVB4NXBVRWhmYjVYR3F3MUpDcXNFL285ejhUd2NpeC9IS214OVNRVjl0emltOGErZks0dUVmTmE0QklBQXdVeEQ2dURxdlZhN0swR2t3dmwwZGNESHdRUTVUWDVmM2NSdW1EbHBCZUNKaHNaVmo2QjVaUFEvdG1vWjk4cUtsOFFZZmY4ZmtGZTZadkd6d1MyOURnZkNobCtRU05CNVlDU0lpK2grZGN3NTZnRHF6WW84VXNFK1Roa1BVMGhtNHZOV3ZscUxUTklhTCtseHJTcE5jZjAwUEgzeXIyWHpmSTk3MGVqdGJxQVV2QjJGNVVEZlM4K3FFSzRLUGVsYlBKclk3Wm1HWXd4aFF0eWhmc2tWd3hFNENPdyt5VWpDWnRYeTA4dytnVmdyUWovUWxtcnlGcGdvNkNiRmRtc29wc2tsTTJLM1J3aW13M2hwZ3dObTV2cG5lMTVrVUl4RExGeWRJcU8yaEs2VzI2SW1mZ21SQzRvakJlT2hQYllhUFBWVGdlbW5aaG5qQ2tSOHliTGhibzBSUEZmZVRLcHJzc3I5dXQ5K2dGZXVLaWQxdE91cWlvZ2FVK0tWTmNWOUR4MUw2MW5ERGkvRVVOczZidlpjbHZsNzc0TlB6MkQrV0pvUHVDNDh1dGtOclBoUjZmUnUvcmhpbk5GRnIyY3ByMk9yTmhuc2lIKzNLcDl0dnorRzdTZVhxWENiSlZjNDhIOTF4RnJPNnVzaDEvUGszZXo2YmVmcVdwTDJlVW4rdmdxWHJ1R3ZJdGJPeThqdHZRMHBISHk1Um5WWENpMXFoWmVPeHlPR1VsMUZXREtJeVU1dGF6VkdpNlEycHZCanFxeVZVRHlyODEyK2ZIR2VMZUxaQXVOaUhDQTd6WCtMZ2dQZnpYY3ZibnNZTXNESmVJWlVqMzBZQnpKMFBkWFh4djZDMEFJMjhSb1B5QkZSd1hQeG1wemJubkExNWJ1L0dlRFNLdFAyMEhEemEyRllXbnhwaUFkSTdXcG5qVFN2cStJRnNJSVZQbHZ4bFlXOHJLWW1qeHdSUFUrcFA4NEVwR2p5QWxnVTQ5VkcwUVNLOGxYTGxXT2hIMGFtMm5kTVYrUVFaVlVRTzhmQm81VUs3ZmdjVDZBaU96YXhMSzl1cm56WHlDRk1CdXJPdm1xMkU0cE92clNJZGRBK3cyK1ozOHBTT0dDUzlBemdVOVJSYlJYTlhzT1o4VW9pU09LUTlOVnRUZER6LzNEdFh3OGlORytLRVJmYmd3dkYreHVLZHYxUDhYNzA3YjdxekhUZEhxKytFRVd2U2hENTFPMXpKK2k2M2RSMi9hcU5GMzNWTy9kMENUbzJIbWhsRGhzczFDUVFYT3I2QVNrODJodkZ1emJDZ2FGZkZZTlh4TGhFQkhaUG1hMlB5OWxILy9mNGM2YXJUWjd5Q3k0djdxSHlnQ0U5cGJST05HbGJQSnJNUlB2UStSQ1ZmMXJZTzBLV0RuamhUeVloam56akRGRW85bFE3TW5rbVFjdzZ6WC9nelJVRHhQdlcvTW9MM3h0Q1MvKzRDMms3cnFLM3VjZXdtNTZIcnRsTFgyci8wRnc3N1c4OVBQMzh2d25kMlhUalovQ0JrTVh5WnZWZmc3R3J4STUwSnZoeFN0UFl2MGx4eEtzK2dsOXEvK0IzYktXY09OejlEeDVOMXR1K3lwcnZyQS9tVWQrVjNrZVlNNXhYNnphWjdJUmFkMjVhcC8wQTc5aXc0L2VTYzhUcXdoZmVvYWVwKzVoeSswWHNQWFAzeTMwTWJPMnJUQUQ5RHp4RnpiODlBenNsaGRLZC9SMXM3WGpVdFo5OXhqb0hWMUtoNGsrdnZKRVdsOVdkYzF3L1pPc3UzZ0ZtYi9mU3JqaGFYcWZlNGpVWFZleDhkcjMxL3oreGh0cnJTdUc0WERNYkthNVoxNTdDOEw4L0phcTltUklQbGxwQklCUDMxRWkwamphMVRPczdGRExTYXI5b1g0Q2gvcGUwMjNRWHRiekpNRGNwY1YzV29SOWZlSUhsZXMvL3F6YWdGQnlZYXhHUHppNk9lOFBSTGlycE1uSXVjT2R4U0FsVlg3RG9ueHFrd2xMZDBYaFBFSmZpU2duUWsxZVJaN2htRnI2cWFWVTJGSTV0cG5sdTVicFBpcDBBbTRTV05VYjg2OUZpRFd6WUprWTArK1ZKL3E3b2NJNU01aTdVQW9uZWNaRVh1K3ovT0JDbmoxQUxlT2VMMCtSR1hBanBTTWpvVG03cEVsa1FZejJxamRLSkJ0R1hmTm5KSVlTYjJzUnVYUDh3bm1Ib3IwbFJ2dUJVUzl4SWlyOTc4K1lYK1BwODU3SG4wUzRGT1NVd1dPM1pCUkt3bWxWWkZnVldHc1Q4cVlvd3FLWTEzWmF6Q1MrR2ZQaWQwUzkrRnNIZHZFOVBiVWdoaXJyQTliOTBZcGVuTit2eUtlakxCbGh6cVhCUXA1UDRtamZTMVQxOEs5R2xQaFMzOFN2aE1ObkQ3VS9aWk1YZ1o0VzJNeHJuTGR3UDlQT00yOWdtTzFrOGN3RDhPYnR5T3hqUDh1bTMveS9tdnBuSHI2TnpNTzNqWGc5OGVjeDUwMFg4TkxWWjFmdDIvM1luK2wrYk9SVjU2TUh2WW5tL1dvNmg1cFVOQzQrcktaKzZRZCtUZnFCMHVJNUxhL3FQM2V2Wlo3MGZiOGs4K0J2YWRqaEZYanpkc1NtWHFMbnFYdlJudFR3akM3RFJCOWZlY3lzaFhpdE8xWE5wOWo3N045NDhmSVRTOW9hWGxiSDY3RUJPSzg4aDJQR00rM09pVXJaNGhWSGEyVUZ1c05uVi9TS0F3L1BqTnh0ZkFCcE9uL2pTOXQ3d1Z4UnNBTlpHdlBzemFsd3lkRkRYM0IyckVjU3QxTlVsVk04TGlSa0JjTUxJUjFWS0d3cGVqbEkwUSsvdnF1WjVkZGtXSG5IU0dlMG9mMmU4VXh4ZU1OcHpTei9XWWFWTlhuWHhiekU2VURCNVY1Vm44blk5ZGVQMUo2eFJDRlQ3TFJpYUZwQU5nUzRES1hpanFyT0w5Y3pUemI1UFdmVllrOUE2ZysrdGp3bHdtTElGaWZ3UE85S1FsN0Q4Q3FrRHNKQXlaMVpnUVdqbWE4VzFKcWI4TFNRT05rWWZUVWlCK1MzTFlORGJMTjA5RUg4ZHlCdkF4RGhOV0s4L3U5QjFZZHFFZnlIYmUrQTQwRlV4LzB6bWd5azZGampheUlqMGw5c0tVVlAxZTh3RVhhTG1yYjNwVzFYVmU5Um44UmhvTzhxZGhPejhMMFJHMTBGWSt4Uk1SSnRDbnNnN0lHeXU0Z3VncHpIVU5FZmV1Qk5JVVVHQzBObW04dEY1T0RpTmxFdWI2VHR3UjY2aGlYcVZhZGpmU3BzSCtRRkVmWENFMFRObm9HVnJ3OW50cWdKenpSaThwNGVmMGlGTWtUWTI5WWF2bC9hSTQzWVBUeDBYekZtSDZCUVdWcVExNEs4TnZ1NUNrWjF3RzlPZXpOcVA1R1BCTFBvbGZCSVR5YmsycGhKZkJwaGJ4RmE4QnF2Sk9RWVJ2bWJHUFhpYjBYMWFrRWFmQk0vSXJEbTNPS3EyTFhTU0h3L1krUVdoTG0rYVg2MXRlMm5adWdZVkNVNUZTYXJoTXJOUEp4bjNnVFRjdVFIaGxWMFlyVDRoNStDditTMGNWMmpZZnRYTU8va1M4ZDFqZkhDYTkycGFyaHBMVFRzc0IvZU5ydFU3YWU5YVhxZXVwZjBYMzlEOTc4NkJnbDVveTFPTWRISFY1N28vbStvM21tU0ltVkNueDBPeDR4am1vdDU5MjlDZFV0eFM4dzBWUkkveERlSjd3b3lwZ2xQZzdEclNsVStOV0NwaE84MTNBaTdENW1FMVliaE53ZjBmN1Z2NHQrRDlwcitabEVTYi9STnZHSWx4T0VRaE1GUGlxdjBpb2p4akhkOU04dVBxajU2bjBhZitLQ0x2RFJkdjFibHdRRnovaXBLZk9uQXZnTnBadmxScW55M3BGSDBpL0JJVDNWN0pnQ2hwTkNKTlJxdk11S1pBZHNIUldtcmNCeTJ6OFh6YmtDa3hrcU45L2NpT3JDSXlwRytsL2dGTEtrYTR1QVRQNmlKOXQySDJwZUI5UU04U2VmRWFCdjlpV1lGTW5ROGhlcERSV3Z1aCtyQmtBdXhETDJieXc0VzZTOXVvUnlvd2hIOW16SXVJYlpDNmZFZ1lxb2RENU9XSnVKNytDWnhEalZjVTBkcFA2Sll5RVAxSmJpcmFoRWdBRUcrT2RUM1Jxa3RTM2ZENkkzRlJYQlFIa3VIVWtiTXJZMW0ycGZIVFB4YnZwZjRqVzhTZjFYNks1cUt5T2NRdmlyQzZRTExSZm9MeXd4QytRZkt6MVQxMHhiZTJtZnQ2NHQzeDB6aWZCRjVWNkc3a3NxdVFVdURrUnRoZWZXOFBzT21JMVAwNkkwYS9hTEJYQ3ZDRjN5ajd4eXd2K0pEaXFxUUsycUg3bmQvVVhYeFF4cFFzMjMvR0k2TW1jVER2ckZCZ3llUEdNOWNMOElYQkNxbGxpang3UFNOL1VTK1VyMHFHYXpKWDZCYnRWcElmaS93dXBoSmZIUTBuNXp2SmQ0anlyVWkwZ0FnSXUrT2VYclNTT2FLR0Q2RU1EYzdENHVOMFE3ZnhEL1BqRWgvTWpxbW5aaFg3Sm5YMDlNenFUenpBQkNoOWJRZjBmeUtvNnYzSFNQbXZmMDcrSzg4dVhySEVSRFpmbCsyT2ZjbXBIbElqOWdwUWN1clJ4a2RrMlAyMFZWejJGWWtldEFiYWQ3djlkVTdWcUlPeHhkQVMvczVGWXRrVEZhTU1VUWlXYnZETUhSaHRnN0h6R2JhblJNTlJJWGZsMndqRi9nbThWazR4Qzl1OTJrN09PWWxmaWZDKzFBMm9UcXk2a3hsQ0d6blYxRXRLY0V1eUFyZjIrRlhjTWlnY09jTUsrOUF1YnFrdjhqWnZxZXJzaGU0N1lQeUVFVlpzb1B2dFozcG0vZ0R4dU1HWkN3TFo5emZxOWFlcEVwL0VuRmhyakhtZHpHVCtGbVU5aU1ZY0JFU0pmNnlxR2s3enpmYlBDb2VIeGxpVXUyemVsS0o0Q3JNRjBPSGIrS1hEaVVJeFdqYjN6Znh5NHp4Yml1cFhLajhJZ2k3cmh5RE56bzJxSmFFSlJ2MFU4MjBGWlZJYm85RWFWdVczd3JvK2h1cWhid2tJaUxHeVA5RnZmakpsUGo2dEVkODRzZkZqTDFIa01OVjlZbGFUUXJDNUZVS0pTS0h3RnQ4MC9pSWJ4Sm53ZElCK1ZQMmFXd21jV1RNSks3QnlMMUNYNW5qcVdPcklDVmh3ZXJKRmMwc0xjcnIwajUzckFXK1l1Rk5sTFo4QlZVUjZZQ09zdmxTVXFIY2xxMTZEQ0lzRXFXdHNOT0c0eUxtV1NrOUhsQTlQaWVJRlNnOVBpWXZFVXhNaEV0akp2RkkxTFNkMTh5eW5ZYm9abUxFVjRpeHZ4elEvak5xOEl4U3BWdEVHakQ4eGplSjd6VVIzNk8wUjl1Q3FJbi9UOFJFSGlpdW5LdEtuN1gyblZrUHpKRmp2SEJ2UkQ0a2NJSUlCK2FMclF4aFo2aktmeFM5RmJYZlZEZ0w1YkhDZmh0K0ltVTczeG5ZNUZmU1llZjF4WjUydmttY3BlalgrdWZTbjJMRGhLcG12YlZGOXZBOTcvZlFYajNaK2NpeElsb2Nidis5YWdMcVNJaXgvSFV4azNqVU55MkJFYjZkYnhlUjdSSDJ6WXRqUTZMNmIxVStwU0hIRU1wMktadjhjSDZYVC91aGtLMzZDaURvSmNVVmdBT1N2MVg2SzFNclhERFM5K2ViK0pjRUxzOEx4NnIwS1hwbUt1d2NVVUdSd0NiZm82cWZ6OThJRWNFVGtjL0Z2UGlmb3JUWHRlalZaR2ZxWFgxWHdSaERjM1Aybk01YVMzZDNONm82dWJ4dklrM01QK3Q2TnQvNkZiYmNma0gxL3FQRmVNdzc5UW9hRngvR3hsK2ZEMkZ2OVRFMUVEM3dCT2E5NDdJcExlUUIrSWVkUlBxdk41RDUrNjJqbStlVko1TjU5QTdTOXczOHJhNU93ODZITU8rVUg3RHB4aytQeWdaZzRvOHZ3SnUvbURuSGY2bm1FTi9KaUF1emRUaG1QSlBvUkdHY0NPMEZhc3diOHlmZ3VZdXlML2dtOWdraC9yZ0ttMUZaTEVMQlRkeGFmYmN4OGxXZ1NoTGU0Wkd5eVkvRVRId0JJdS9JdHdrYzYzdXhhNE9RdHpFZzNERmwrODd4amJkUGNRaVd3S0Y0Y3BPdjJpM0UvNFh3a2lJK3lpTEppM2ZqOUZkTnMvTHVxQ1JPUi9YSCtmQ3gzT2Q2aXZIMEZGOFRXd1Y5SHNnb3NpRHJzWkkzUmdkNm5nSFFRL0xSaUUyOERjUDFlWEV1ZDJGM0RwNmNFOVA0UzhEenVYZTFDSkY1QTkrZW9yOFA3TVl6eCtNOWp4UnJ1Y2J6Nk0vNUlyS3Q1MG1Ici9IVndCcEJkMFhrZmtLTzZoK2lGeGprNHVJeEJuNGVNNGxMVmZUZmdJcnFub2hrTCs2VmpXcmxGUEVHNUI0c2p3WmgzN3Q4ejFzb1NNSDdNUmQ2K3dQZlJMNFBpZFdDdnFpSUQreVk5NnFxZGtncFhDUHdoY0tjeUN1TmFmaVBUK0pKUWRPSzdxSElWN0E4VkdtZVlXSHRqWVdRZUpHQ0I1TXFWYnl5T3RZamlYc2c1NUdYeTVlbnlyTUJLOGVsYUVJNjlHNk9HYnM1WDkwNjkzOXphY3drdnFMb0V5QUxnVVhZS1hTZEt1eGxNQmZqbVl0OVRUeUg2TE9DYkZGb0VkVzlCdjZ2cXVvVGdVMTl0cmFwOVhPb2ZGaEVGZ0x2aTNqeVBrL2p6d3VzVTVnTHNrTnhsZkxjL0FxOGZ5enl4OW5RUE9ZVnpaNFYyT1F4UVI5UmVGU3QvalBFKzJjUHovNTdZSlZVMzR1ZlVhMFN1bS9hM2d2NlBjbGRyQ3VzRE96Njk4QWpQYzNTZHBhSC9DejdPWENvNzluZkIySDdpa29DOVNqUUlFeTkwemV4WFVUa1lCRThOWEpOekxZdkgwMkJvNEgwWXA1ckVQWXU5Nm1vcWdvOERqd0E4Z0RZaFlqNUNJRENYWUh0SEtKdzFaSldqUDRxWDBSSlZWY0gxbnhsME54aDc5bGlHaDVDcERYNy9yaTIyY2FQenBCTTFtYjlQbzB4czgxVnhiL2JxbXdWRzU2WVl1WHR0YzB4SkJyWTVCZDgydTdEeU5WNUx6MlF1REg2Tjk4bVRnM29ISDF1cUduSXRMc0xMU0lsWWw0Nm5aNmNGK2tpekg3OXA5bm1BN2ZTdU12aG81ckttMVBlbzdtWVdOdFpiUHV4Sk0zN0h6dXE5U0lMZHFQMWpKL1Rlc2JQcDd5UWw2ZjFuVmVOU2M2LzFuZDhuOWpTZHc5clRQUCt4N0xnQTdlT2JhWFhPaHhmTGEvNklMT1ArVlQxamc2SHd6RTVtZlppWHZiaVhNL05lK0xrRVpFb0l2c0pzaXd2NUtuU1oxWFBTNU84WVp6TTBaUk5uYTVRY29JdXlKdGpKdjVUQnAyajNya2xzQ2FoNktDRS9DSTBJYklmU0Z6Z1VCbmdoYWRLUmxWSGM2RXhKT213ODFwcjVTaFZmWDRJbTFvUTJRT1IvUWFIbmtuWkU5T0F6dHZFaHN0VWVYelFUcEY1aU95RHlNdUxCUnZJZXNXZ1hCeUV5V1Bnb2JGSnhqdEdaRWdtVWIxbVlMdUliQzhpQi9kZnVQV1R0bDNmUm5Wd0JWdGhyaUNIQ2ZMS3dqaGxmV2p0Q1FZWlpuNjNPN2NFNGVwWHFlb1BoN0JOUk5nQmtmMUYyTDBrUERMYm8vemYwTW8zVVMzeHpzdDZtckI3N25nWTg0cVdBVjBQcUphS3hLcXEyTDdxM25YYTc2MVQxRGlPaFM4NnRxckk0QkEvWVc1T1JCbGR6cGs2SThJT2dod09IQ1Z3eEtEL1ZYUVZWcGZEL1p0cW1TOFVmYzdhOEhpVXRmMXJ5SGJaWTFOMkdpemtzVldGVXdLYi9NRll2SjhNOG5kVVA2YWhQVFlNdzkwQ200d0Z0dk9nbEUyK0k3REpMNmZwK2xVUEhROFBGUEpxSVdZU0h3TXBDSG1vUGhxRThzWjhpb0JNMkhXMVZTN005eGZrc0ppeGQ1WUxjeDg5OXdkcWU0L0xmNmVMRUZPai8rZlR0dDFZcmRCRDhtR1VGd0ZVMWFMNktLby90OHBId2xBVGdlMmVtN0xKUFZNMitmYVU3Zng2S1B5MThveUh6L2E5aHR0RjZQZit0WHJXVUlKbm1sWFBxZFV6K2ozZ3hEZUcyMzJXVnhVSFloeSswUGUyK1ZPcGtLZlBZelUrU2lHdlFFRFhMWDIyOTFCVS8xNW9GT1pqOUJiZnhMK01DN3NkeExRVDg0bzk4MVMxNEprM1dXbmFNOEdDai95SmJkNS9NLzVoYjhmVUtKeVlsZ1ZFRDMwYjI1eHpJL1BlT2VnY3BDd05PK3pQL1BmOGtvV2Z1cCtXOW5PSWJMOXZUZU1rT3Bmb0lTY3kvK3hmc2ZBemZ5TjY0QWsxcnprVmtPWlp6SC9QZGN4NzV3OXAyR0cvcXYyOStZdHAycjF0OEk1SUkzTlAraTdibkhNampidFhTbkVBRFRzZFRPdVoxekQvUGI5RW1zb1c4aHNWRTMxOHpUcjZreXo0OEIwMDcvTmE4c2xYeXlIUnVVUVBtRHk1OWx3MVc0ZWpac2JBaFhoU011M09pWVlpc0YzZnQxYU9Vcml2WEIrRmxkYnlxclJOZnJ0Y243SGgvdDRnM1BvV1JWZVZOSXVjN0p2RWxRd1NXRHUyQm1IeWVNTHdhTkN1NHNxNFE2SEtVMWIxYTliMjdWVkw4dmlSa0tHeks3Qzl1NkdjcjhwL0tuWlcxcUw2YlJ2MkRGSEZzWjhVS3g4TXJMdzhHNmFtbGIyM2xJMG9Qd3R0Mzc0cDIva1JSbG5BWWJ4STJkUnBLQmVyNnBCNS9CUUdYbmhxeWlaUFVlVWMxZExxbG9VT3FqMm9YbWV0SHB5aHEzTmtsajNlSGRqa21ScktZWXJlcEVyWjVPMVpFVnlUTnJRblp1aXE0TW5Tc1pXczhGdzI1RU9SbW9TY1lWSXF3QW4zQk55NXV1b295eUF4VCt4NGlua1FoSjFYS0hvR3l2cWg5c3ZnNDJGU2ttTEx2MUQ5Qk1vL0svVlRWVlYwVllnOU5RaVR5d0s2QnQwQXFFU2FsWGRqTXdlZ2VrMUplSC9wSXB0VjlZZFl1MmM2VEE0U3owZE94OGFVVFY0VTBIVkxocFZQTUNhRmhKWkVZeWIrYzRTdjl3dDVQSVkxcjRLT2ttTWliVHMvanZLelFvUElQaEdqOS9yRXg2WHlZazd3T2xGVjg2RnMyeWptaUlxREFLVm1rVjdWY25vWVNsdGdOODVPMmVRK0taczhKVzA3TDg1NnlGVXNTaldBSmEyKzEzUzdGQlZrc3NxRkFWMURDUFJaQXJwdUJQMVNmbHRFb2hqdnhwaUpmNEl5TnpXanRMMVNUZlA5Z2hUU0lhRDZpTFY5U3dLU1ZjUkdBRnZ6emRKdTd2cFB5cWFPUUxtMnlFWVJrVS9GdlBqdm9XMUdGTXlwbFNsNUYxb3JxSE9aVElaTExybUVqMzNzWTNpZXg5VlhYODFiM3ZLV1FsNnNxVURmMnNmb2UrRng3TmIxaEtrWElleEZHbjJrS1VaazNrNUV0dDBkcjNYbnFtSkpyZGpVaS9RKyt5QjI2NHZZMUFaczhCSjRFVXpUTEx5NU94Qlp0QmVSQmJ1UDJYcFRBYnZwZWJxZnVnZTdhUTAydlJIRUlFMHRST2J0U01QMisrSnRzMnYxU1FDN2RSMDlUL3lGOEtYbnNKbE5TS1FaYjk2T05DNCtESzkxcUxRYTQ4OUVIVithMlV6UGszZlQ5K0xUMlBSTFlFT2swY2VidllqSXdqMW8ySDQvTVBXOXdmTHNzOCt5NjY2NzB0dmJ5eW1ubk1JM3Z2RU50dDEyMjRwakNpY2RqbnB5TFBBZG9CdDRHUGdqOENTd2hXd0M0b0cvRVliczc1MlFUUy9oQTdQSmx2YWNEV3dIN0FCc0E4ekp0Y2R5Kzd5aXNmbDU4dFJ5QUN1bEZUY0hicFBiSG1oemFrQmJtdG91MGoyZ09JRzdUMldScXBmczV4amtIcHZKaHZFOWwzczBBRHNCZTVIOWJQcUFBNEV4ZENXZU5GaG1pS0NYcDRsbGUwVTg3M0JVRm9GYUt6eGpRL3ZYYmxiK3Evcm95Y0R5ZVQ0c3czamJDOHdIUXNWdXh1cXppbmt3VFhMSWNOYnhwSm5sdTRwbkRoVmxBVEJYa2JTS3J2VkMvWHVLcm9jWlhnVmVBR0swTDFMQ0l6Q3lFR1MrWWdNVjFrdW8vMDZ6OGo0bXFZQTNORzBMb3BBd1JoWURFUlhXYVdnZlRyUHk3Z3FEdkNqTER4VmpEaFNrMWNKV3NmYVpBTzZFcnBvS0NOUk9lM016ZHFubnljNWsvNGFld2lheCtuaUt6UDF3ejR2RG1hMkorQjRSVDVkbC84Zm9RMlJ0R0laMzVrUVJCMHVpTVJyYXJPSGxBaTJnTDRybHlSUXYvbm5TRkhDcGtTanhsd2x5b0JvV0M4d1NVSVZOV0o0VU1nK2t1SHR0OVZscVlmazhIMG1vTVM4emFFeUZGMnhvbjhpUXZyTzB3RUw5OGIzNFgzSmVpbWdZdmlGZzVjMU5MTnZMTTk0MUpWVnJWZitsTmp5eXZQamNIdkU5L1kxa3ovOXlRMVJCZmhqWW5vL0Rxcko1WGFPMEgyRzg3QTBqVmY0VDJNNmF2UHFpSnZGQmc1Nkx0VzlOc2ZMQmF2MWpKdkV6aEZNQUZMMHBDSk5qNHZuUzdMV2Q0bUYrQnFDcVB3bHM4alNBUnRyMmlSanpXNUgrZ2lRS053ZGg1L0ZVLzUwUjN5U3VFcUdrU3FiQ2JScnEyY1cvbmJsOGx0L01oL0RtK3dXaG5GeHJ1SE16YlFuUE00WEs3S213WjM2bHYxbi8ydkZQQVY4cXZ2WlMxV2V3OHVhQXpudHJXYnNLeWhUVncvSk1TZU1yaVhuZDNkMWNmdm5sZlBDREg4UVl3NDkvL0dQZS92YTMwOUJRUHBla3crR1ltVGd4YjBvU0lYdkh2cGwrTWMyU0ZabDZjNCtCSnpFUitzVTRML2RjL0hBTWo0RHBLZVpOK1pNNmg4UGhjRGdtQzZWaW5uMGp4dXdEZkxaVUdOSlZRV2lPRytpUk41aDlHbjF2bTJzRmVWTkpzK3E2UG11V2R0TXhPRFVCSXhmenNpeUp3cW8wZ0UvOEdJdW1MSGE5UWJjYXZKNkE3cDVtL0ZsaTlJMENGK1pEbmxYNWJtQTd4NlRDNGhCaTN1bStpWjhEOHI4bGhZL2dqbFFvYjhoV3phMEpFek9KcXhGS0t0Q3FzdFZhZTJ3RzcwSGZzejhjK0hsYjFmOU4yK1FuR1hDdUhhVnRtU0J6UU5kWTdQb01EWnRoUTIrTTJidXJaNjdJZXcrcWFqcXd5WmFCNDh2aDAzWUN4bHhkL0Y1VjZiWldWOVNlNjY4c1UvNjhiK3E0cTlXSWlCUzg4RlNWTUp4Q055c2REc2VFSWlJWWs5VnlWSFZTaCtRN1NtZ0FUaUxyTVhZQVdVK3huZW4zcUt1R0FqMWt2ZDB5dWVmTndDYXkzbjFiYzlzWnNzSlZiNjRQWkwzWVJ1SXQwQVEwRG1qTGU5SGxQZitLNCswbHQ2L1krMitvT1laQ0tmWHNVN0x2STMvaVpPai9uRXh1bldaZ1Z1NHhMN2MvZnhlc0czaUo3T2ZUQU5UbW11eHdPQndPaDhNQmlERmZRbmhGY1p1aU53Umg3eWw1d2F3eWovUUVJVy8xVGVMS1lvOHloVitXRS9KR1Q1RmRIcC8wTU11OG9udkFNYUlNRlhVczFwWU5jeDB0VVpONHZ3amZLVzVUK0UwUTlyd0RWdFVxNUFIWWxPMDh4VGZ4RFNKeWJxRlZ1Q09EZDJjemZjdFI3L1Y1cVV0VkF4WGVuYmJKSVNzOWltR0ZpSHdXQkE5RERDVjdPamxBTFJQNUk4UHdVQS9vdWpGbTI1WnExZ3R4NTl5RWY4NlFXbFZsNkl4ZzJvbDVBM0U1c0J3T1J6bEVCQzlYb3N0YTY4UzhxVUVmV1pGdFBYQjluVzJaaVN3RS9sRnZJeHdPaDhQaGNFd2RyT2lYUmZtNGlCeWtTcC9BWndPYi9CckR5OEVYQnJiejlKaUovME9ScjRud3A4QW1QelJlTmhjanl2MEl5NnIxVTdneG9PdDM0MlZIMm5aZUd2TVNiY0NKdVZ5TUY2WnQxLzlqQkNrY0FCdlk1UHVqcHUxeHdWeUljRjhRUHZkMmVMd3ZBeDFSR3o4WncvVWd6NGcxSndRVnF2cXF5Q05WSzMwcnFUNnJueHl1a1NtNkhzSXVmU0M5cnRJQUFDQUFTVVJCVktYdlJXNEFHb0p3NDF2Z29Va1ZVbDR2cG5WNGtmTzBjVGdjdFJLR29SUC9wdzRCY0ZTOWpaaWhIRWJXVTlIaGNEZ2NEb2VqSmlTMEtXdjczcWpLMzZ5VkkxTzI4d0pHV0V3alpaTVhXV3RmblFyVEp6RXlFV3ZZcVBDZ0tuMERxOEZETnV4VGxiOVoxWThHb1p3NHpxYllWQ2p2VlBTM1dIbDkyblo5bkZGK0JtbmI5UzFyNVVnSjVZM0ZWWW5USkc5UXEyOExyQnlhcWlEa0FaalFQRmEyS0pYcUJsU3Y2N042V0EvSnZ3L1pweXAzdlJDRTYxOFZoUFoxazYxaWV6Mlo5cDU1RG9mRFVRNWpUQ0VzMzNubVRTa0NJRkZ2STJZb3krZ1BPWFk0SEE2SHcrRVlraUJNRHE0Q2F6bG9MT2F1dFlKMW1vNi9FSTQrTDFvUUpxOENyaXBxeXVkaWhuRXNRcFFKdTY0R3JpNXQ3Y2dFSWNlUDZUcDByQnlxUFUzWHIyb1puNkxqYjloOGp1cERJdEFZZ1pTQnZ0NnhLMmJ6U0E4alMzVXpiWEZpbnNQaG1MRVU1OHh6bm5sVGlxMVFtbmZGTVdFY0RyeFFieU1jRG9mRDRYQTQ2b2d5cFNxSlR4aWFxNnJzb2pnbWdHa2RaaXNpdU1LVERvZWpITWFZUXFWcjU1azNwVmhOdGxDRFkrSjVPZkJJdlkxd09Cd09oOFBoY0RobU10Tk96Rk5WK3ZyNkN0djU1UFlPaDhNeEVHT01LNEF4TmZrdjAvRDNhNHJRQWp4VWJ5TWNEb2ZENFhBNEhJNlp6TFM4R01xSHlqblBQSWZEVVluaW5Ia3V6SFpLOFVTOURaakJlTUREOVRiQzRYQTRIQTZIdytHWXlVdzdNYS9ZTTA5RWlFUWlUdEJ6T0J4RElpSUZ6enduNWswcG5xcTNBVE1ZQXp4WmJ5TWNEb2ZENFhBNEhJNVJNT1Z6SGs0N01ROG91U0IzUXA3RDRTaUg1M21GbkhsT3pKdFNQRmR2QTJZd0hyQ3Uza1k0SEE2SHcrRndPQnlqWU1vWDZaaDJZcDZxbGx5UTV5dFZPaHdPeDBCRWhNYkdSZ0I2ZTNzSnd5bC9nMmFtc0NiMzdKS2lUaXdSc3VjTm0rdHRpTVBoY0RnY0RvZkRNUXE2NjIzQWFKbVdTbGR4bUszbmVjNDd6K0Z3bEtXcHFRbklmbTg0TVcvS3NENzMzRnBYSzJZZU1jRDlvRG9jRG9mRDRYQTRwanBCdlEwWUxkTk96RlBWa29xVXpqUFA0WENVUTBSb2JtNEduR2ZlRkNPVGUzWmkzc1N5RTA3TWN6Z2NEb2ZENFhCTWZWNm90d0dqWlZvcVhRTTk4eHdPaDZNY3haNTVMbWZlbENHZjQySkJYYTJZZWV4ZWJ3TWNEb2ZENFhBNEhJNHhZSFc5RFJndDAxTE1LL2JNY3pnY2puSVU1OHh6WWJaVGlyenF1bTFkclpoNTdGRnZBeHdPaDhQaGNEZ2NqbEZpY0dMZTVFTlY2ZTJkOG9WSkhBN0hCRkFjWnR2VDArUEV2S21IODh5YldQYWdYMGgxT0J3T2g4UGhjRGltSW9iK2ducFRsbWtuNW9IenpITTRITFdURDdOMU9mT21KUFByYmNBTVl4ZjY4eFU2SEE2SHcrRndPQnhURVlQTG1lZHdPQnhUbDJMUFBCZG1PeVZ4WWJZVHkzYkFpL1Uyd3VGd09Cd09oOFBoR0FWTndOcDZHekZhbkpqbmNEaG1OTkZvRkhDZWVWT1VoZlUyWUlZUkJmNVJieU1jRG9mRDRYQTRISTVSNEFQcjYyM0VhSmwyWWw1eFFudHdJYmNPaDZNOHhaNTVUc3lia2pqUHZJa2xDanhjYnlNY0RvZkQ0WEE0SEk1UkVBV0NlaHN4V3FhZG1BZlpDM1RJQ25sOWZYMTF0c2JoY0V4V1JLUWtaNTc3dnBoeWJGTnZBMllZVHN4ek9Cd09oOFBoY0V4MW5KZzNHU24yekZOVndqQjAzbmtPaDZNc3JnREdsQ1phYndObUVCN1p6L3ZSZWh2aWNEZ2NEb2ZENFhDTWdsbEFxdDVHakpaSXZRMFlhd2FLZVQwOVBVN01jemdjUTFJY1podUdJYjI5dlhXMnlERU1GQ2ZtVFNSemdRYmd5WG9iNG5BNEhBNkhZM0lTby8xQTlld2hFcHBiVW5Tc3FiYzlBL0c5eEh0UVBRQUFhMjhQV0huenFPWXpiVjhBbVE4Z1ZpOVAwZlhRR0pqcEdIL21BTS9WMjRqUk1pM0Z2UHpGdWFxU3lXU2NtT2R3T01wUy9IM1IyOXVMdFJaanBwM1Q4blRrUmJMaWttTmkyQVVRSUYxdlF4d09oOFBoY0V4U2pEMWRrQStxc1Jvai90MlVUWDZvM2lhVm9xOFhrZU1CMUppTldFWWw1b0Y1bHdnN0F5aDZCK0RFdktuQkxLQzcza2FNbG1rdjVnVkI0TVE4aDhNeEpBTTllWHQ3ZTkzM3hkUmhQYkNnM2tiTUlIYkpQYnRZOUJxSW1mZ3ZFSGxiZmp2RW5wb0p1NjZ1cDAwT3gxUWd4dUVMMVd1K0VxVWQ5TjlxelRscE92NVNiN3NjRGtkdEtMeEJBQkVSeGY0OTMrNnovRmlNOS9seFd2YUhnZTI4Ykp6bWRreFA1dUhFdk1tSE1ZYVdscGJDOXBZdFcxd2VMSWZEVVpaaThkK0Y1VThwMWdDTDZtM0VER0xYM0xQN1FYVTRIT09IYWZxMndMRUlnQndreHQ2RTNYMG5lSHpLWDNRNUhOT2RScGJ0S3lLN0FLalNGOWp1MytUM2lTZmJBSWVNeDdxcWV2dDR6T3VZMXN3SE12VTJZclJNV3pIUEdJTzFsczJiTjJPdHJiZFpEb2RqRWpMUWs5ZDU1azBwbmdjT3JiY1JNNGlkeWVZcGRHS2VZMXJobThSWkl2d2d2MjNSZDZURDVEWDF0R2ttbzhpaFV0d2dzbTBUQ3hkMzgvaGo5YkxKNFhEVVJvUHgzbERZRVAwVDNQUGlVUDFVMVlLTU5tMUhrOGowMHpJY0U4WWlZTW9uUzU5Mi93QWlRalFhcGJtNW1TQUkyTGh4by9QTWN6Z2NaY21IMlZwckN6bnpIRk9DMVdRcnJEb21oaDNJM3NGMC95Q082Y1k1aFZlcUw2VHQrbC9WMFpZWmo4Qzl3RzZGQm1WdE4ydWZxcDlGRG9lalZsU3lJYlk1cml2WFQ0U3VWTmpaUHBxMWZCUC9Qc2pabzVuRE1hTlpXRzhEeG9KcEsrWkZvMUdDSUdERGhnMU96SE00SEVNaUlqUTFOUlcyM1hmRmxNS0plUlBMUEdBZFdlODhoMk5hRUtWdG1RZ0g1TGNWcm9CSGVpWm05YVhiK3A1M0hLSDN0NENPK3labXpjbFB5dG9QK3A2SmlOS21vdi9CeW5rdXhOYmhtUHcwMDc0WXRVc1FVTldld1BiK3B2cW95VXZVUzV3a3lvK3E5Uk9oLzBMQ3lIVStpV28zUGRjSHRuUEgwZHJuR0RXdDlUWmdMSmgyWWg1a2MyQzF0TFR3NG9zdnNtN2RPbmVCN25BNHlsSmNBS092cjgrRjJVNGRuc2VKZVJQSmJPRHhlaHZoY0l3bHhwaHo4NjlWQ2RYMmg5dU9GMUV2Y2FLZ0gwSlpJb2l4WG5nU0lVN01LOUMxTGdnNXNkNVdPQnlPNFdGTWVMcUl5V2E3RkxrSlZtMm90MDJqUWJHZUVkTlV2V2MvSXRKUXc4VE5JemJLTVpiTXJyY0JZOEcwRmZOYVcxdjU3My8veStyVnErbnRuZkxoMEE2SFl4d1lxcHF0QzdPZE1qd1BDTm5TOGx2cWJNdE1ZRFp3ZDcyTmNEakdpaGlITDFUMHpVSXVLRXo0Ylpya00rTzlybEY5TXlMTGtPcDlIUTZIWTRwZ1FFNHJiSVgyaDNXMEpjZmhzMk9tK1Y4RFcxV1oyLy85SytmRlRPTE1rdjJpZHdkaDhuZ0pTV05ZVzIwVlJSZUlpTWx0YktScWhWUWRNbytnWThKeFl0NWt4ZmQ5Rml4WUFNQUxMN3hBT2ozYS9Kb09oMk82SXRKL1JlVzg4cVlVYTNGaTNrVFNBcmk4Vlk1cGc1cW05NGhJWTM3Ymh2YlNldHJqY0RnY1U1VVk4YU1RMlFsQVZaOE82UHBEdlcyQ3FFRjBVRjYwNHZzb0lzU0EySUF1OHdIU2RQMGF5NitycmVLYnhGTmtpNFNoMXA0ZTBIWGp5RzEyVENBRC8rNVRFbE52QThhRGFEVEt0dHR1QzBBUUJEejc3TE4xdHNqaGNEZ2NZMHhlekpzV2Q5WW1PUjdaazU2bjYyMkl3ekZHZUNXSjA1WEhNblQ5c1k3Mk9Cd094OVRGY0ViUjFvOXd4YkljazU5cGNmMHdMY1c4V0N6R2R0dHRoNGdRaGlHUFArN1MvRGdjanFFcERzT1BSQ0lsbm5xT1NVMG05end0RXRoT2NwcUFLTm5RWm9kanloTWxjWndJaFFUa0ZyNVhUM3NjRG9kanFoS2xmVWVGRS9MYll1MGtLWHpSc1RFVnlxeUJENFdiOHoyczJxOFAzQitFdmErcHA5V09DV05XdlEwWUM2WmxtRzAwR21XSEhYYWdxYW1KVENiRHd3OC9YRytUSEE3SEpFUlY2ZW5KRmk0VUVSb2FHakJtV3Q3am1JN2tjNUpNV2pGdjlWbjRORGExaFppOUJXMFJ6RXVXOE1tRzV1N2tvb3RJMWR1K1lkQksxZ3R5WGIwTmNaU2piWUVQeXpCbWU0RTVpbTdBOGt4QTJBVjNqam9NdllubGV4cFBEa1paWkRDTkNPdkNVUDZkZ2I5QVI5OVl2SU1zK3pRMk0zK0pNV1pmMEhtS2JFWllJNkZkR2RBMVptS3k4ZlRjZkxDVktxbTAzZnFUMmtidTNoUmx1d1BFay8xRXBSWFVJUEtDaHJvVzlLOWphV050TEdsdEpuS1E4Y3l1b3N3RklvcDlTYXc4a1NKY05SWi8rNmxQKzF3ZkcxY2p1d3MwZzkxZ3JmNHpRL3BPdU44bDFYWTRSb2tZKy9IaWxBVzlSQ1pSOWVtT3JZUGI0bUgrKzErUTNxSDdPR1lBamRXN1RINm1wWmpuZVI1TGxpd2hrOGs2YnR4d3d3M3N0ZGRlUFB6d3d4VXIyeTVZc0lDZGQ5NlpwcVltOXR0dlB5RHI1U2NpTkRjM0U0bEVDcyt4MkxRSXMzWTRaalRHbUVKT1RWV2xzYkdScHFiS2hhdU9PdXFvTjR2SWYwWGs2ZC8vL3ZjdlRJU2RqaUhKZjVuUG04aEZuejIzK2RPSStkSlErOVNHZTd6c2U5MlBiemlMT1VGajlBdFdlUStJbno5bFZFRHc2TTFFdTU4OWw4dWlKdjI1K2Q5bDgwVGFQMExtNTU0bjBRbjZkR05KMVBjYWZ5K3dQTitpU3FpaUo2ZkQ1SFhsUmpXVE9OTHo5SE9xdEJVU2NBT0NnQWUrZXIxSS9MYStrRS8za1B6N01JMHl2cGM0UTFRL2pNakxjeE1YOER3bHBycFpTZndrc1BaTDBGVlI3RzJrZmU4R1R4OHRlbi8vQ1d6bjd0bXRaYk9peHZ1a1FkNkhNS2ZvWFdUN0dsRmY0cXRzeVAvTGtFd084MzBNc2dQMDFmMHRlalhjdjZuU21HYmFGeHVqbnhUMGJZak16cGxINFlMUUUxUlJuL2hmc2ZxbDRweEpNUlAvRmlJZktqZTN3VndiOHhMWEZyZXBFZ2Eyczh3NStpRnpvcWJsREJGT0VqaTAwRnlvNDJGeWYvdEluNUQ0UldqRHoyVlkrY1RnZVpiUDg0MTVUa1NpUmV1ZUhkak95eXQ5RmdQeHZmaWRnaXpOYjF2MGJaV08yV3BFVGR0NVJzekYvVGJwRHdLYmZPOVFmU3NkVTFIYWR6UkdMMURzMjBTa29mL1FOWGdleExSbEk4Uy9sckxtRzJNclNEc2NNNGNZN1lzVVBiTjZ6d0VvKy9sZS9PYnFIU3ZQTWFyeERzYzBZRnFLZVFCNzdiVVhrVWlFdnI0K25uNzZhZDczdnZmVjI2U0tORFEwTUdmT25BbFpLeTlPam9VZzZYa2U4K2FWdjVZV0VWcGFXZ1lKSkpGSWhGMTMzYlZRU1JTZ3BhV0ZuWGZldWFUZnpqdnZ6S3haL1Y2d2MrZk9aY2NkZDhUaEdDdUtCZjVvTkZxaFp4Wmp6Sy95cjFlc1dORURyRlhWTmNBYUVWbVRlNzFXVmRlSXlKb3dETmRZYTlkMmRMZzdmK1BFM0hvYlVNenE5emZ1SGFoM084ak81YXBWQ3RLRWNGNWEvY1F6SHc2T2V0bkZiSmhZSzRkTi9zZkplYkdNQyswUjM5UHJTb1U4dFNKeWVsQldGRmtTalptR0t4Rk9CcUZjZGdBUmFRQ09peGc5MWlQK2tiUk5mcnNXaTdMaWxiMUI0S0N5azJjWG1DM3dnWmlSVTBJYlAyRWtRbHNqYmZ0RWpOd3NJcnVVWDBZRVdPcDVkRWExN2V0cDIvWHg0YTZUSjJMMG5KSzVyVllNc2ZWTjRoelFiNGpRVElVU3REa2JEOGF3SE11NEpFQ1BldkdUalhJSlV2MG1oZ2dSNEJUUGVNYzIyK1Z2ekxDeW83VEh5cGNnOFF2ZzlQNUJuQXJVTE9ZMXNYelBZaUVQWlczYXB1b2VZdGRNL0ZYRzZBMEljNlQ4Ri9GY2tLLzVubDBhaFB1Y0NJLzBUS3lWRHNjMHdJUWZFekhOd3g0bjBpcncrbEd0UFc1WmNkcTNpY0l3M3BONmhaZWV6SStHN1RWZnFLWkpiNGE3cDhKTlhjY2taZHFLZVhQbXpHSHg0c1ZUSmw5ZWIyOHY2OWV2cjdjWmpobkM3Tm16MldlZmZRQm9iVzFsenozM0JHRGZmZmRsMXF4WmVKN0hYbnZ0eGV6WnMvRThyeEIrMnREUVFDUVNJUktKME5EUWdPZDVsWllaZDNwNmVsRFZxdDUwbFNpdVlOdlEwRERjNFkzQXkwVGtaZm1HZk02OS9ITWtrdjJhZmMxclhwUEtpMzBpVWhEOFZIV05NV1pOR0laclJHUnRYMS9mNm80TzV5VXdEQ2JVTTY4U0hyTElZcTVGcE5ZVHVZT2tKM29wcEU4YVY4TkdUejVKc0RzdXh4N3hqYjFTa0dQekRhcXFpTHczRlhiK2JPZ2g3WE45ejk1Q3NZZ0NxTktOOEhlQkxTamJLYnBYVG1CQ1JJekF0NkltSGtuYjVEY3FHUlNqYlg4MTluWVIyYTVraCtvR0ZmNHBFS3JLTHNVNTV4Q1pad3kvajlxMlY2ZnB1clBXTjkvTThsMDlJMzlHWk51aTk3RkcwSFdhRlpGM0xQWTRCREJpem8rYWhLUnQ1L20xcnRQUC9qRkIzOVYvRmFoZEtib2VLdGM3YXRyT0UrSGk0amJOL21nOEpjSXpDaDRxQzBGM2t3bEl1Q3JLQ2tSS3Z2TlVTUW42WDBSZVVMUUpsZjFFYU9rZnhGelBlTmY3ZHRrQkFYZXVMcG5RY2hsZWtaaW51cXlaK0M0WmtrL1dZbzh4NXZUaWJVV3ZySGZvcWsvaU1JemVqQkNGd3Vmek5CQlIyTGs0SEJCQWtPTjhzODFuQXN0bjZtS3d3ekZsYVZ1Z21MT25XNmJwbUdkL0FmTHE2ajBISThpVjRtbjFqamw4YmZwQ1lQbjhTTlp5T0dBYWkza0FQLzNwVDFteFlnVmJ0enFIR0llam1NMmJOL09Ydi95bHNIM3JyYmVPK1JxdHJhMHNXclNJMXRaV0ZpNWNXQkMzZk45bjFxeFp2UERDQ3dVaExRZ0NObXpZUUY5ZkgydldyQ0dkVHZQaWl5K09hTjJXbGhaZS9lcFhjLzc1NTdOMDZkS3EvWXV2djRvOVJjY2FFWWtCdTRuSWJzVnI1OWZQQzZPTmpZMnNXTEVpQURZRG0xUjFjLzUxOFhPdWZaTXhwbVMvdFhZenNPbU9PKzdZRE5SK1JqRjFtVFNlZWFFeGx3a016M1ZZNU8xcjN0djRsVVhmNzVuTXlWM3p3b0FUODhhWW1JbC9IWkYzRmJjcCtzRjBtTHlpekJEeFBmMXBzVGVVS2xzVis1bTAzWFFGUEZUSXhSaWxmVWVNL2JJVXpTOXdnYy95am9DVjl3ODkvWkpXTmVhM0loU0VQRlVleDlxUEJuVGRUSDk0ZTFZMDhmaU93QkVBSWpSaHpNK3hoKzlmbTZlQk5oalAvQUprVzFXNkZiNmpOdngrYVVqbzBtMWpwdUUwMEU4alVuRFRGL1NqemJUOWJyZ1ZhSDB6NTlSQ21DeGc0ZEp5ZmFPMDd5alkveTJ4R0g3VlovbHNEOGxIUzNzZlBqdnFOUjFyNEd3RzBHdjE4Z2oyam9MdG5qa2ZwSzFnZzlxdmk5V3UwbEdtWWlYSW5FRDFRMnYxdWpUZTNkQlo5TCs1VDJQVXpEOUhNQmZtdlBOQTJFYU1kejZXODRybkNlaTgxeWR4WHo1Y1YwVEVHRTdCTW1RcWdRRjRncHphYjVOYWE4TmhoZWlPUGVwajVCb1JpYUw4VTYzOVJFQndhNy9BdUd4VzFKZ3pCUGxxY1hneDhQRVloMStTNHU2MWRUSGI0WmlDK0VhK0pzS0l3cndVVmdhaEhEMzB2SHErU0ZaY1YrV0N3TXBYaCs1bnZ5VWlad3kxeitHWUtVeHJNVy9Ka2lWczJiS0ZaREpKUEI0ZjhUeGhHUExRUXcreFpzMGFIbnp3UVo1OTlsbWVldW9wSG4vOGNkYXVYVXNZaHFncXFsb0kyU3QrUGRSOHhkNUFEc2QwWk1PR0RXellNUEhSZzF1M2J1V21tMjdpcHB0dVlvY2RkdURmLy81M3hmQlozL2NuMExxYThYT1BSZVdjUGNxMTV3dDRyRml4QWxYZENtd1drYzJxdWduWUNxU0tIeUt5UlZYVHFob1V0NnRxNFhVa0VnbUFsREVtZGR0dHQwMjJjSUJKSStZSnZBSUExVUNGMndYK20vV1FrcU9sa0Fkc01MMFI3MVJneEdHREUwRCtaTjJKZVdOSXpDVE9SL2hvY1p0Vi9XamFkbDFTYmt6VXRKMHI4SVpDZytxNlBoc2UyY09kL3hqWU4wM0hzMWhPaTVuNE9rUStDdG13Vy9YTUZ3bUhEbS95dlliTEJRcjVMaFJkRlZoekRIUnRITmczb1BOZXd0M2JmVytITy9JaHdpTHNIRFBOWjZjc0YxWjcveUt5RTdBVHlucTE5dlZwdXU0WjNPdXVGMUtXcjhkb3V4MGpmMFRZSmpkV1BNTTNzUnhRYloyU05aRkNpSzBxYTlJMmRVTzV2c2JvU1pSNGNXa3lDSk52WmNpYkpIZHZUb2RjQTF3RGJRdUs5L1RROVVnUFBKTGZqbW44bEpMd01PR3ZBU3RyekIwbHFzcVZnZTM1T0t3cTh3UDdTRS9hOHEyb1NSaUJZaS9NZHdJZkhteS9YZ2J5dzM1ejlGU29MdWI1SkZhSXNFTy9hWEpMaGp1ZnJ1MTlqQTlGM3FRZEtTdHZnSzRCZC9QdjNKSzJmTXRuK2VONDN2OFZqV3V3cHVrVUxCVzlWaDBPUjVZb2lTV2dCYzljVlZMVmhMMFE2VFdhSy80bGJDMWZlQ0xlVStROTNRT2RRL2VUK0NwVVd3QlVLT3RoUFZ4VTVXbUJ4OFpxdm9wcm9TNHN6ekVxcHJXWWwyYzBRaDVrUFdZT091Z2dBSTQrZXNpYkNET2E3dTV1bm45K2NBRzNUQ2JEbWpWckJyVnYzTGlSVFp2NmMwMm4wMm5XcmwxYmR0eExMNzFVNk4vYjI4dHp6ejFYMkxkbXpacENvUk9IWXlCcjFxemhvb3N1NGpPZktSODlVNXluc1pZd1cydnRtMFZrT3hGWkJHeWZlMnlucXR0SlVhallaRUJFV3NoNlZXMWZLUUtzMkVOd0tQSTNIOEl3Wk1XS0Zmbm1EV1RGdnJ3SXVCVUlWZFVDb1loWVZRM3pyMnZaSnlKaG1YNVdSRUpyN1IvdnVPT09BWG1mSm8rWUI2REsvV0k0NFdYZlRUK2JiM3YrQXl6bzAraXRnaHc2MUJoUnFydVExcGU4R2w2K2dwUmpXTVM4dHRPQVVxOHYxVTlYRG9GdGJ6Ym9wNHY2cTdWNjRsQkNYakVwbS9xa2IySnZ6WWxub0J6ZHpQSmRCeFpGOElrZkpNaWJpd3hhRjFoekhIUU1Fdkw2ZWJ3N0RCZWU2Um52MFh5WXFjSzVVRjNNeXk1QmFLMTlTMlpJSWEvb1BkRDFrRy9iemhUUDlPZWlFOW0vbVVSYmhzNnVDa01MTkpOb1Ewb1NwbDlSS1NSVTBiMUs4cTJwM0U1TjNzNlZDNEdNQnJIeS8xSjBERDZ4R29LMDdia3NaaG8rMTErd1ErWTFzbXlmZ2NkTEVQWmVHek1ORnhYQ2QwWDJpTEw4OERRcjc2NW9TM0Y0TGlCaFdESDM0RVNoeXByQXlvbVZLbFFHckx6WkozNkxJQVZSVzRRNE9ESFA0YWdCVHd6Zks2UVdVTDBPWkRmZ2tFcURNbUh5NThEUHg4cUlJRXorRVBoaDFZN0RJTWJoQzFPMjgweWdvbmUwd3pGWm1CRmlubU44YVdwcVl2SGl4VVB1MjN2dnZTZllHa2N0Yk4yNmxmdnV1dy9JaXJHclZxMEM0TWtubitUcHA1OW04K2JOUFBEQUEvVTBjZFNJQ0c5NXkxc3FDbm1RTFphVDU1QkRLcDZIQUhESEhYZVU5ZVE0OGNRVHZZMGJOeTdNZVFkc0QyeEhUdWpMdmM2M0xSU1JxZjc5MjVwN2xGQXNDZzRVQ0VleXIvaTFNU1lFQm9wNTFhdVdUQnpyR3NMZ21FV1hVbExsZUx2dnNtNzErOE5UclhxUERLV2FLckx2eEprNEl2S0pvSWNTODg0RjNqS0J0b3czLzBleDU5czQ0Qk0vVGxXdUxENFNWUFhMZ1UxK3BlSTRMendGek1MOHRvajhLa095cy9xSzkvZEMyOVVnbjh5TkUrT1pJd2twRWZQRThEL0YyNHA4SGpxcWVnMTBjK2RqdnNSWFFWYVVGbUhuSnBidTFzMWQvNmx1bS80OFExY043d0VDdW00cURnbk4yZndHTERXSmVaN1JjL1BlSHFyMHFlMzVRWlVoSmYrckNtVUxkRXdVdFFwNVdWYWxrY1E5d0ZINWxnaXlTdy84WTFBLzRqK0IvaEJjTWVaVUxCWEV2Q1d0cWh5WFA0WlY5WW1BbGIrcjNiYnhROUdMb0xQcWNhdHdUVWtDZnBWaGVYazZIRE9WcUltL1g0UURJWmZtd2ZaK1JFempUZlcyYXlRSXhHSXNmNTAxM3FzRVhxUG9BYjV0MnlHZ2E3Q1h5akJvSXI1SHhFakIremRsMSszdml1dzR4b09wZmpIcGNEaEdRRXRMQyszdDdZWHQxNzcydFdNNnY3V1dwNTkrbXRXclY3TnAweWJXcmwxTEtwVXEyMy83N2JjbkdvMHlaODRjRmk1Y3lJSUZDMHFxR0k4bnZ1OXo1WlZYOG85Ly9JTkZpeGFOYXE3cnI3OCtCRmJuSG1WeVVnRWdSeDExMUd4alRGNFFhd1ZhVlhWZThiWmtQU1ZhVmJXNGJmaFZ3NlkzaytiekVMaDAwZmRMaGJ3ODIxL1M4ODluM2grOVYrQ1ZnOGZwWEFXUnladmpNQjlxT05TZDZ0MkE5aUhhcHlyTHhuUHlaaEp0R0g0cFFuLzFJTldMQXB1c0lmbStPYVo0S3d5SGtaL01jZy9GOVlwVWpxRFVvMEZBQ2o4RXFuUUhWbjVhNi9TaTNJUDBlNWlLRnptQ2tLcGlubHFxQ1dxbC9WVi9JZEx2NFNyQ2tsckd4V2hmcE5nM0ZkUTUwWnZTckhxdTBoaEYvejZnRXVvN283UmZsYWJqTCtYR1REWlU5Ym1TbXlPZU4yOG9TYjdQaHQrUGVKRitNUTk1T3h6eTRYS2VpMUVUT1ZtRXBxTCtQMkNTZkgrcDdmdFY5VjVnUSs0MXBUVzg1bytMUVE3SE5FT2c0S21oNk9mVHJIck9KMUZQazJvbXh1RUxGZW4vWHhjNUQ4ODdyNy9La3FDd0NCaVZtS2VZSmtUN3ZRWFkxaFJsVzNBNHhnd241amtjampISEdNUGl4WXZMZW14T05zNDRZOEx6NStvZGQ5eXhpV3pSaXBxcUJ1WlpzbVJKTkJxTnRocGpXbzB4QmZIUFd0c3FJbm5SYjU2SXRLcnFMTUFYRVIvd1ZkVVhrYks1MjZZb2swZk1FL3VuU3ZzTjhxQU9JZVloSXV2ZlRRdFhzV1hjakJzZCtZdDJGM1l5Q21LMDdZL2gvNUQrWTFaVkx3bHM4bU8xakJmVkJJV29KcldDbDRyUmZtQk5pM3RoYWRWbjBlMkxOeHVKdnlLZmp3NUEwSC9Ga04xcjFXa1YyMUFzZTNrcTI1ZnRuQitqWk5LWWl1RzFnOFpZR1NCS3NudE40NHllSlNLRlBBbzJsTEtGTC9LSTVaZHF0RkFvSVZ2Z3d5Wjk0bGRZYXk3TTBQSFVjR3dmUDlvalRiQTRRcmliR3JPYllIZFRrZDFFWlRlRlBZcDdLbmJJMHUvZDNQbFloUGlmUUY0RmdERGZ4ejhtZ0NHOWJRUXB6cFhWSFZpNWFnemYwTWhSTm1hNDY3KzFkTzBtOVZ5a3VPaHZ0Z0t3d1gzUE9Sd1ZVV3QvTEo3M1hrWHZTdHZreGVWN0xwL25HMU5UeW9WU3BQaDM3VGpmeElkWFdBd0k3T3B6NGZHK0dNdGZvVWFXZ0N3QldZYXdXNlhxdTZvYTZPU0srSEE0S3VMRVBJZkQ0WmhDckZxMUtnMDhsM3VNbUtPUFBucDJPcDMyUGMvelBjL3pSY1MzMWthQldPNTFRUVFVRVY5VkM2L0pDWU5raTNRMEE1NkllS3BxQUpOL0xTSUdxUGE2MnJoS1lwM1NMelRWSFd1MWNpVkUxUTJVeVUwWW1ZMDM1STdKUWY1Y1lTalBtKzhCdjUxQVc4YVRQd1BIamNmRVJzMHVhdlRyeFlWUVZMa2lzTWtQMWpaRGV3dWloYkIyRVRIaWNWZnR6bEJtWUVPSnVCZkI3a3p4SVNpeUg1Nyt0Y2JKR2VEQmhnNllmMmgwWFdrVjFocEdFSzZsOUYrbGhuWGFJNkJuOVUraWoyWkkvcm5hcUlDdTUzMUpmQWdvZUVEbUJNRnpqTkd6ZlluZlFzZ1BBcEszTThFQ1VKVDRVbU40cTBJYzdMNGkwZ2dtOTFmSVBjdUFPT0VxMkZDL1o3eWNtQWZneWFtRWc4VzhHRzM3STNKd2ZsdmcrbHJDc1NjQ1JWK3F2ZmY5Z1dyYzVuNXZjclFiNkhCaW5zTlJnVFFyNy9aSjNCZUduRWFGNzc0b2taaUlqdXB1dVlnY0JCdzAvSkU3bmhmemRuZ3I4TlBLNGgzZElxeFMxVDlhYXpveXJMdkhoY002cGhKT3pITTRISTRaU0s0cTdXU3JURHRjTXZTSGdOWWQxY29YOUNveVZhdkJWanBYZUR6M21DNnNISjlwOWZQRm9vR3FQaERZNU5uVXFNWTEwKzgxTnpibVNJbm5nWGd5cHZNTFd0V3pRWkJndVBNYUlrSHhSNVlMOWZTb1VKd2xTbmlDaUNsVVhiVm96WVVhZ3JEemlpaUo5Y1p3R1VKUnZrSThrT1B3T003WCtOT0tYcHkyZlQvSTVwOGJQNXBZdm1mRU0xZUF4R0Y0WWwwMTBuZzMrV3BYaStTOEtsV09oZmE1Z3dxZ0dDa3BmR0d0WGphR1pvd1NHYVlRSjVNaU5OamhtR29Fb1J4ZFMyN0tlaEtHOW1uUEczUWpDMVh0a1VLbGNyMG9GU1kvWGJ6Zk40a3ZDcHcxYU9DdzBKTHpwcGpScHhnaUZObGFQU3hOOHBuUnJlV1l5VGd4eitGd09CeFRsUlR1ZDJ3aXlIL0d6bU5scEFqM0FvY1hOa1VPanBuNC82UnM4cUphaGl1MllXeWxtNEhGSFV6RG1NNCt4c2JtQ1Fsbm15SXZROVZzRmUxS1k0eG56aW51bjdZOU5lY0NCRWpUK1J0cyt4OWlSaitnNlBzTFlsY09FZGxKa0l0OTAvQmhhNWVma1dIbEhjT1p2MVo4RW9lSjBUK0NsQ2FVVmQyTThLQ3EvRlBnU1N2MlNVSjlNbzE5MGplUkw0ckkyYld0ME5FSGJWZUNmQmF5UXFsdjlLMkJwU2czNHlFTndEdUsxbjRvVGZLdVViODVoOE14eGFqdWpadUdOWTJoN0ZldEgwREVzeGRKUG0rcjZyOFEyVFA3bXJVSUMxWFZxbkJTR0pvYUU4OTFCQkIvT2pzZEtZUS9vTnltVm00VlR5OEJqaTgzVXREWmlDd3N0MzlFRk4wTUtrWXhremtxd3pFRmVyTW8xd0FBSUFCSlJFRlVjQmRCRG9mRDRaaXFiQVVhcXZaeWpCWjNyakJLTEhxSnA2eEVwTDlpck1pRnZvbW5BNXVzbXIrdEcvTlNwTWdqVFZWN0E1dHNZb3lLRG1ob1g1SVNEd2I5WXlwTUhsVjJRSjB3UmRWOHMxUU9xMndrL25MZ3lLS21uOEhkSS9CSTd0aWFzbHdBN1JkR0NZOFh6NXlCNm11THZTMUZaQ2Rqdk51akVqODVIU2F2Ry80YWxXaHZ4dGhmSS8xQ25xbytJTlorS2tYa2pxd1FOeFR4WWEyaXR1OXlUT01uUlhMLzg4S3BGSVVaUjJrNUZtRkJvVCtUeVN2UDRYQk1ManI2ZXVEaGFyMmlYdUxFdkpDbjZOMGd0d2g4TWJ0dGZ5Z3FKL3ovOXU0OFByS3F6UC80NXprM1cxV3g3eUtPb29peURzcGdBNTFVQlhFVXg1RVI5d1hVVVhFQmRYVEdaZFJ4M0dkKzZzeTRLd2lJb293eUNvcjdicFp1R2xSR1JFRVJSbFFXa2ExQnFLb2tuWHVlM3grMXBDcWRTcXF5ZERyVjMvZnJsVmZsM2pyM25LZVM3dVRtcVhQT1kyYUhtdlBXTWh3REl4UHRqRDVCdUNtYit0K1V1T1dIY01OazdYeTJ3NStMSXR1ek5YbURidFppMHlFUkVkbVIzQWZzdHRwQjdBRDBPM2NaRk9QWTY3TWh2N2VaUGIvaDlFZXl5ZEJrS1IwL2QvNnJSemE3RjlKYUZWd3o2ODB4dkcrUmtkdVdJemJIbTJkWnVIVzg0WGpuWXpaVUgyaVRoZWE5azh6NHpYenRld0puTmg1UFIydDdpZTNjUnFiTGNERXBGdzh3K05BUWtqZUJ2NmlXMURNak1lZGNHUDdoY3U0amwwMzhOTU1lVkQvaC9vdFMzREs0MExKZXc3S2RqRk5tMHkxWkszd05PS1U2enZvQjhnZE9NSFlqZ0NYTUxMRjF2NjhVazg5MTByK0lTS01COGdjRzV4d00zSmttOGdxQ1Aybm10c08ycE5IUFNCSWJ3VGc4Ry95L1NwRXo1dTIwYm1TNkJOL3FOS1ppdlBNTnNNKy96RG85UUdWcmw3Wms4VU1zb1Y3Z3FaaVc5NExzNU5ZdFI0cWR4aWZTYU91RjVDSWlJbXZEWmpRemIxdlF2Y0x5OEZJTUwzYjRldTJFbVJsdVp3OGtRNmN1Y0cwS2ZuWGppVWc2dUZ5QlRkQnpsYnZYbDFFN2ZqQWN2ODl5OWQvQ2ZuQjBSOVcxemZ3SmpjZnVOczhTeitHZERCb1NwejQ2eGNpQ3MwVGFOY0dHMzViaTZPa3g4dGZ1elB5UlpyWnpKcVRQWHE1eEtwcGZOMllmYUd0L1B2T09TOHJITkswblBNM01RckJUQVhLczJ4Zm5pZldJNExNd2NuK24vWXVJVkJ5ZERRa1hVUzhNNWU4cE1iWlY0YVVKeGtmZC9RSUFNMTZSQ1VPdldkbTRycDJxL0d3YnVSL3VtOHlGK0xaY2lKZkJWSGJtL1B3ZjA5aXNuOC9aNHR4dGwyZDJ2ZXk0ZElNdUlpSnIxZDFzUndVd1ZvS0QvZkZWQTRWYlhwazk0NVl6TTgrKzZlV1pCeTU4MWJLcjNTdG9odDZTalV5WDBxbG5PcjZ4ZHNiTVF2RHc2VXhTZU1iODExcFRjUTVMN0xSbGpPc2VnMnNhWXJKTTZIM2VmRmNzbFJsSkxzazlwZDMyQStRUHhHbGEraHVqZmJkVisyenc1emN1UzQzWWdzdVpGMk9Dc1IrQ245OTR6ckREMjczZXNZWDNUSEpyU3NyRjFLOWJ1T2ZqOW5DZjJhZXhYUk5zK0FIdTE5ZU9EYS84T3d2OXA5V1gzd0xUTVdpSnJZZ3MwcUY5MlNSM2lXSEhBRGorNDFJTTcyN1Z1aFMzdk5iZGZ3c1FMSHdnRi9LdjJ4WlJacFBjNXpGN0hXWVB6NGJlYjhKd3h6UEtSVmFTa25raUlySlczVXNYejh5NzdaVURCOTV5Wm1aVDZtSEU0V051OW5sNnVQNm1WMmIrWVpWQzZ2Wmszb3BXSXAyeHFWeEs0NVB4bWIyRUtzc3ovY0lzK1pOYlhlVXhOaTlwZEo0OHdPRHdJZ0pvOFgyMHB2NER2SEVScy9NNitqZml6dHRnM1M3dHRBMkpmYWh4anpyY3I1NWdwR1gxWVlPR3doZit4M0pxWCs0a3RrNFkvRzdXbVpiRllueldVaTF6Mzd0VjJ3Wk5DVC9EOWx6b2dsem9lY3RNeGNhT2VNVE9taG5NSHA1bDZORkFQWG5zc0dFNVp6bUt5QTRseVNaN2ZYNm00QVYzeFRSOVJ1dTlQd0UyM1QwZC9jbTRWL1k4cmV3NU8zc3A3UEpMN2IyMW1kZG1ISjFML0pKcUlTQ1I3WUtTZVNJaXNsWjE5VExiYVErWFlOWTBzOGF3akdFZnZPVlZBOXRkY1lJdXNBMzNydG13MmVQMEU5eG5ra0JtMWt2Z2l6a0dUNXJyaWpMalA1NDFvOCtTRUM2cUpscmFNTFIzTGhRdXlESTRaL3RpVE0rcFZvZXREc0MrMmFUM1VoaHFKOWxFanFFamMwbitlKzNGVWgzQzdNQmNNbkF4ck45NXZuYVpNUFJlZ3ljM25vdm0vOTZxL1FDRHd4aUhOWno2NVB4L0tNNDFadUZWL2VRZjNrNWJOMnRLcWpxdFo4NFozTkYwYkdIaDNkaU5tNXFPRTUrM1FtMG1LVHpIc2RjdTJHOEw1WmllNys0enllMWdMOFBzeU5xaHd4TDNIaFNSSGROQi9ibFErSnhoVDRWS01hYzB4bWROc1BFUEMxMDV4ZmkxSG5sT2JVc0lNM3RYTmlsOERZYjNXcWxvUzR6K3hDeSt2T0hVWDJkRDdxTXJOWjVJcDVUTUV4R1J0ZW9lS2pOV3V1NTMyVTJ2N244NHhsR3RubmZuYWRzd25Gb1NSRFB6bGxHSmpiZW0wUitQZXoyNVkyWjlIc0lsQStRZk85YzEwMmw0dVh2RHpDNnpmUWhoWXlZTXZYZUEvSUZiWDNGMGI0YWg5ZG1RLzBRMmhCc3IxVWw3V253Zk4yekdZbE1DeU9EWWJMQ3JzcUZ3Qmh5M3g5YlhyTnNsUy83a2JGTDRxZ2Y3bWJzZDI5YUxCOXg5eXQwZGVGd3VKRC9OSlBsbnd2QkE0L0FEREEvbWtzTDNnb1UzTkYyTFgxSk94Ny9RcXU4a1NScG01VEZOVEQvWnFtMHJabjVpRXZobEx1US9OMERoQkRpb2YrdFd4KytURGZtUEd0UVRzTzVNaGhndWF0VnZOTCt5NllUNzMxVyt2ak1HR0NvME40bE55NGtOZTFJdTVMK1FJZitneHZNWmpudGdOdVEvWXU0WG1wbTUrNDF0dk5RNWJOZ00xdmdhWHRJUXpCM2w5STZMRjlldmlPeW9zZ3c5SUp2c1A0cFIzMVBVak5NbkdQOUJ1MzJVR1BzbTJLdXF2enN3K050c2lGY1BNTGhpYjNBVzAvRlB1M3M5Z1dkbUw4Mkd3a3RYYWp5UlRxekphcllpSWlMQW42a2s4akpzMDFsVnE4OElDKyt6SlowcWJlc0JKeG03UG9tRFQ3UVFmbFRiMzgzTU1pSHcxVXdjZWtLWjhZMk43YWNZK1dXdjVWL21icCthcVd6TGdCSGVRTUlic2w2NEdmTmJES1p3OW5RNDBNd3k3Y1pUU3NmUHpZYkNZOHc0dlhiT3pQWUhQcFlOdlI4MTh0ZTdjUWNRY05zYk9MQVdCMlo0UjF0NTIwMFFMd1Q3Vjh3T0RuQlJOdmlFa2Y4RGtBSVB4SHlySmJqdVhGbUtXMDdmdXIrS0xPdjNkK2NVczFyOGZMbkl4bHM3aWF3ZVlXV1o2dk9TaE9kbC9ZR1R4djYvd2F4U3BkWjVnT01ITnkzOUJaejR1aExqTGFzTWw5UGs2N2tRLzR6Wkx0VXhBdkN4WENpOHgvSGZndTBMN0VlY3VVY3Z4M3ZQejRiZDNsVDlYdFNDZTVZRm5wNmw4RHN6dnhXM2ZhcnhWRjY1KzRlQmZtRGVXWHl0ZUl5ZnNDUzhzQ0ZHQUNLY1Y5a2dYa1NrUFJrRzF4SHNFbVBtWjFqMCtOcHlIUDlNcDMyVjR1akhCNUw4dmNIOWZEUHJOYk1ISkVueXZTejVpOU0wZmNza0c5dllVN1RUTVc5OVhTNDg4SVNaR2QvK2tRekRWNWNadVh5NXh4THBSTmZOWmhBUmtSM0duNm5NRnB0anhzemE5cUFQVDE3dlBsT1FZQTVmbitlNWxkTHQ5d3dsVm1IMllZa05WNmFScHpSV1JEVWpGNEo5TThQUVkyYTNMNlpqRnhBNXBiNTNVQU16RGpCc0hkZ1Fab2ZPVHVTNWM2WEJ6ZlBHRTBkZjZ1N3ZjQ2R0N3RzTXM0TU5XMi9ZY1dZY1ZFL2sxZHJnbDdiN3VpdGpqYi9kM2M5dWlIOEFzNE14TzZTVzdKcmxlNlY0LzRtdzZlNlduWWJrcFkyRkd0STBMa3ZoQ3pQNk1Uc0NPQUU0QWVPUmpVa3VkeWJjNHl2S2NYeUJKVmdqOTd2WjFwdTNHN3VaMmFQTm1LUEl6ZFZGb2oxbDl2ZmNqTVNNaDFXKzN6eWlJWkYzWVRIZStmck9YK1dNTXVNL2RxZHBGcUc3UjQvaDdGYlhpSWcwR3g3SWh2eTdMWVN4MnBzUjd1N1IvVFhsT1A3QnhmWTZrWTVkYURHZTdEN3pScTVoVDB0Q3p6WFpVRGluM2UwaDJuZkRKTkZPZGZmYUd4bGZLRk8rZG5uSEVPbGN0OStZaTRoSTk3cWZTdktsS3l2YUpqYjk5TmtKUFhmZkFyenJnUjh0ZlhXVnd1cG1KVlpweGNJRVl6LzBHRSt0N1FVRWdOa3VJZGkzcytRZk5idDlpZEd2RmVQRVEzSC9EOXh2bjY5dmQ5L2krRGNpUExNVVI0OHBNdEp5MWxpOS96ajI5dW5vUitCK2tidlBQMlBSdWNlZDgyTnF4eFhqV0tjVmNMMFV4MTRlOFdmai9IcWUxL0MvRVg5V01SMTlQRng1Yit2dWhudUFtZVZQempVVGpJOTJHRlBsMGpUOFA0Y3ZOZjZ4T0hkRDduTDNzMktjZmtRcGpwODFiOXVxVWpwNmp1TXZ4cmx6cnVldHNvVkE4eldNL2lTTkhPWHdsYVovSjQyaE9EYzQ4ZlJpSER0MU9XYlBPVnc0SzdCdlRURHl1eGJOUlVUcWN1UWZudzMrU3pPckYrTnhaOUxObjF1T1l4OWFhdjlGTm55YmFNTk4xYmVOQlB5eEVDZm11M1p4NDQxYzVmZy94VFErb3hUSFhnQlhiUFdHbXNpMjF1MzczNGlJU1BkNkNuQUo4Q0RnbGxXT1pVWDQyK201NVk3c1NXYitTSTkrWjA5Z2RMK1BUaXh5SDZ4Rit3RHdHbUJYS3JNaHU5WDNxUlJaMktaNzV5MER5NUkvS2laK21EbDdHWlp6dUQ4WW16MjFYNVd3WDhESUV2NndPYWgvZ1AyT1M1TGtRSnk5Z1NRUzc4UHM5alRsRjFPTVhRZTByTjVhMDhmd0kzc1QvMVh0MkozL0s4WFJneHJiWkJuK0swdmlvVGo3UjZ5SWNadW4wMWUwc3prNlFDYkpQek0wN1BYbXpobWxPUHFKOWwvclhBN3F6M0RBbzBJU0g0R3p0OE9BWTZWZzNPR3AvN0pFK0VXbnhUVm1ISmZKMFRzVUE0Y1k3QVIrbDBWdUxITFhqK1pMeHVWWXQyK2tiNUFRL2lMQUFPYTN4dFIrVTJiMGNxQ2p4Yzd6eVNhRmJ4bzhzWGJzYWZ6YkV1UGZXSzcrUmFRN1pFUGhwMlljRGJBbHRVT211TzhQdVpDN3ZEcWJHUUIzYnZiSU04dU1icHEvci95L21ObTdLdGY0TzBweDdPM3pqMzUwTmh0eTd3UE9BSXNlYlhDKzVhL1pwTERKNE5oSy8vR2RwVGordHJaZmFKc0dHSHhja2lUMWdsREY5UDQrdUhMTGNvOGpTK0owUVM1TWUrYUppTWhhWm5UeExITjdPOU5RK2pxcnM2eTJwcGFvV2ZNM1BRc29VcW1Pdk5hU2VWNWk3R2VrL0d4bHVyOWhjb0liUmtnWldabitaNVFZK1NrcFAxM3M5UUhPckIrNDMxZUs0Yk5MaitxR3lUSTNYRTdLQ3V5TnRLbGNoTzhTK2U3Q2JXY1V1ZUpQd01VTHAxQVhyNC9oUitMeEpPb3JkL2w5aWZGdnJkeUlJdEk5cml3VjQ5Q0p1V0RqR0k5dy9OSlNEQytCa1Rsbkl5OTFyRkxrbFFNTWZpVUp5YU5LOVVUZW9YM1pzUGNMaWVtdFRzK2RnZWx5RERhRSs3cjZ6elhDWFlzZE5jZlFrWkFFWjh2dEpmNTBGOXhRM1Nyak1Yc21TZkxHZWtQblhpWHlaS1VvbVNjaUlpTHpxZTJkMXUzSnZGcDFaRm1EK2xoL0dGaStkdXh3QVl6Y3Y1b3hyV1U5d2YreHZnY2ZZSEEyYmN6QUZCR3BHTDhqamZrbldzSmp5dWxZeXdyZnkyV0NEZDhuOHYyWk05ZE9HZm4za3lTN0dBNGtXNzN6YTVGNVp3bk94ME40cFptZmJ2U1E0NEc0Nys5Z2syWU1OTFV6MzdEWU1VUVdvbVNlaUlpSXpLZjJqbkszSi9OV2JjODhXYnFlMEhObTQvRjA5SSt2Vml4clhZNTErenArYXUyL3ZMdVhTakdjczhwaGljZ2FNOEhZamFSczY2MUI2dHk0enVDWU9aL0R2MXRpN0NlTDdkdnczelRlRmxYZi9HaE81TGx2OFJqZXZkZ3hSQmJTdFV1VFJFU2s2L1ZRMmZNaVhhaWhMRWx0UDdCdXYyZllqSko1YTlUNm5ZSFRHazc4YUlweFZScGNKQThENzJxc2hHeHc3c29zanhPUmJtQndyVHRYdW5ObFlHcjcyYXJDdVhwMlpYWjNiblBuSTZYMG5xY3VxZXZvTjdnejZjNjB1emZ2VmVyYzYvaDNQVEk4My81OUlrdWxtMVlSRVZtcmFyL0R0UFJyWmRXU2VkMCtNNitNN292V3BENTZId2p4UDJ0L1RubU0ydHR0a2JLaGNJWVpwOWRQdUc4dXh2Q3VWUXhKUkxaenhUajYvT1hxcXhUSDNnMHN5MnkyVWh4N0NmQVN3T0RRWHRnbkxyNWcwYXkrR2Y4S3NXa21YdTBlYWRtS0VJa3NSRGV0SWlLeVZ2VlZIelV6YjJYVnFtcDIrOHk4dTREKzFRNUNPamZGeUsrbklndFVQSlRac2d6K3JZY2tiOGIxNXI0clprOENoaHZiUk9PVm1wVW5JbXVjVnlxRXIraUViU1h4Wkp0VE1rOUVSTmFxWGlvM1Q1cVp0N0oybEdSZUNSWEFrQjFKc0FPQzhYb0FiT3VKdDlIais4cHgvTCszZFZnaUlpS3lzRzYvTVJjUmtlNVZTN3dvbWJleUpxcVAzWjdvdW9kWm0xZUw3SWpjbWNiOW44dHgvSTJySFl1SWlJak1UVFB6UkVSa3Jhb3RzMVV5YjJWTlZoKzcvUTNBTXBYWm5pSTdobWgvOE1BTjRBOEVDOEJONE45TlkvelFKQnQrczlyaGlZaUlTR3RLNW9tSXlGclZ0M0FUV1FhMVpGNjN6OHliUXNtOEZUUEZ5SytuMHE0dm9yS21sQmo3SnBGdnJuWWNJaUlpMHJsdWY1ZGRSRVM2bHhJRDI4YU9rc3liUmdsaUVSRVJFVmtEbE13VEVSR1IrWlNyajkxK3p6Q0pWaXlJaUlpSXlCclE3VGZtSWlMU3ZTWVhiaUxMb0piTTYvYVplU21RWGUwZ1JFUkVSRVFXb21TZWlJaXNWVnVxajVwTnRiSjJsR1cyazZpYXJZaUlpSWlzQVVybWlZaklXbFdrc20rZTlqbGJXYlZrWHJkL25hZUJuVlk3Q0JFUkVSR1JoU2laSnlJaWE5VjlWSko1V2hxNXNpYXFqOTArYTIwTCtyY2tJaUlpSW11QWtua2lJckpXM1ZWOTNIVlZvK2grdFdSZVpsV2pXSGxUZFA5ckZCRVJFWkV1b0dTZWlJaXNWWGRYSDNkZjFTaTZYMjJaYmJjbnVoem9YZTBnUkVSRVJFUVdvbVNlaUlpc1ZhWHE0ejZyR2tYM202bytkbnVpSzlMOXIxRkVSRVJFdW9DU2VTSWlzbGFWcTQ4UFhOVW91bDl0Wmw2Mzc1bVgwdjJ2VVVSRVJFUzZnSko1SWlLeVZ0Vm1qRDE0VmFQb2ZtbjFzV2RWbzFoNUtaV0NLaUlpSWlJaTJ6VWw4MFJFWksycXpSaDcwS3BHc2VQdzFRNWdHOUF5V3hFUkVSSFo3blg3dSt3aUl0SzlKcWpzbTZkbHRpdXJ2L280TVcrcjdxQmtub2lJeUFySXNXN2ZJbGZjem83eDV1Q2FsR1BkdmltWkRJQXh1YVhNcGx0V095WnBUY2s4RVJGWnF5THdZMkFkTUFiMFVibEJMRktwZEh0UDlmRmU0SDRxeTNLbnF4L00rbnkrTWJiTWNkNlptUm1ZVnR2RTZoaVQxWFBUMWMrbnE4K2wxVWRtZmQ3S1hHM2lyT2U5K2hHckg5N3dzVno2cW85VDg3WVNFUkVSbWROd0R5SCtJa2NodUxISjAvanBNdU1YcjNaVTIxSXVLZFR2emR6OXJhVTQ5dTdWakdjdW52Ui9Kc0dmVURub3U0N0lJMWM1SkptSGtua2lJcktXblFVTUFzYzFuRE1xMjBqc1NQdWZPWlZaaXZjQ2Z3YnVBdjRQdUFiNE5YQVQ4Q2Rta281UStScjFBcnNEK3dIN1Y1KzdBdmc5TTBuTTJ0ZFJ5VHdSRVJIcFdJN3B4MkhKM2dBR2Yrc0pGOVozNUYzRCtzZ2ZNa1c4RFRac1hxQnAwL1ptTnZjYnhTSWRVVEpQUkVUV3NpOEJOMVEvajFSdWxnYUFESkJyK05pMStqaEFKWUZWV3pwcTFlZHFOMWw5d0U0Ti9mZFZyNnNsdEhaaDVuZG5INUEwUFBaWFAxK05wWnJHekd2ZHYzcHVmZld4Y2JaZWJmWmU3WnBhMHJNeDhaa0Mzd2FlWEQxV0VxOUR1WkQvQW1iUHFoMm54Tk1tMHZIUHJXWk0wcjRjdzBlUitNL3FKNXpyaW5GVXN4TkVSQllyaEZQcm43dmZYbzUzWGJLSzBTeWJuc1F1NlBIa0tMUEN1S2Z4UXlYR0w1Mjc1WEJvWERRUk1TWHpaTW1VekJNUmtiVXNCYTVjcGJGcmliQ0VtY1JZWU92RVhqOHpTYi9BVENLeGgvbC9EL2RXcjZ1eDZyVzF4TnRBOWZxKzZ2bUI2c2RPd001VUVvKzdVVWxXMWo2eTFXdWNTcEt1RE54SFpUYmZmZFcrZHdjdWJ4aDNNM0Fib0gxVFJFUkVwRU5EZXp2MjlOck5TNFR6NGRvMS8wYmhBSU1QTmZpcjZsM1pDWmFFODF2UE5yelBtdDhyam12KzljdnFVekpQUkVSa2NScjN2K3RtMDhBanFDVDhSTHBDUDRNSEp5SDgyc3dNd0oxelNuSDBwYXNkbDRoSXQ4bUY4QktzOGthbXU3dkgrTW5Wam1rdXVWRDRiNHpuQUxpVGV2UUR5NHpkMUtwOUVwTDZESHljZTR0eDZrdXRleTgzSmZOTU0vTmtHU2laSnlJaUlndFJJays2U2s4SVoxQk41QUZZVEQrMm12R0lpS3dGbVZCNHRjRy9kWEtOdzBEalhoNGhKRmRuS1N4elpCV2xXSDR3L1BpdXpxODhmaC9IbjJhMXhRL0cxK1pMNUZYNGMycUxKUnovUEd3cXQyNjdhK05LQzh4TU0vTmt5WlRNRXhFUkVaRWR5SkU1c0JmV2poemZXR0xEejFjekloR1J0U0RnZlpqbEZudDlkVGIwb3E5ZldIWlJ4Yyt5b2VkME0rdXJIY2QwL2pkNEJzZy9Gck1qNmlkaU9HLytFZnFUeGozelVxSm01c21TS1prbklpSWlVdG1mY0dLMWc1Q1ZsdzI3UHc5ajE5cXhZNXFWSnlLeTQwcUFsOVdQbk9zbTJQQ0QrUzRJQ2Y4MDA5NnZMakg2MC9tSHVDK1p0Y3gyeFdibTVjTFFmenJoWlF1M25JTXpVSnVjNlBqQjJWQzRmekhkR0V3WDQraHVpNHBCMnFaa25vaUlpRWhGWExpSmRJRXo2cDg1ZnlySE95NWV4VmhFUk5hTVl0enlNZWovZER0dGN5RytCYlBYUUdXdnZCZ1puaUJjdTdJUmpuUzh4RFpENFdRekhsUTdqdkJ4R3FmUnpkTEg4Q1B4K01TWnBKY2QybW5TeTl3K2t3MkZUM1VhSzREQmw0dHg5TFJXenp2V2I3YjAyWTlMbVVYcDN2WDdTVzhYbE13VEVSRVJrUjNDQU1PRFp2Nlh0V1BIeittR3Fvb2lJdHZHcGpJd3o5NXdGWDBNUDlMaGpKazFyL2JwQ1ViSFZqS3l4UXFKbjFuZis4NHBsdVA5bjVtdmZXK0liMjNhYzlYb29jTzhpaGtEaTRrVndQSE1ZcStWN3FKa25vaUlpRWpsVGw0ejg3cGNFdnpNMnVlVmFvWGg3TldNUjBTa0MxbHZFcytDeWg1MDd0eHYwZDY4MmtITnBaLzFqd0E3Y2VhTVh3aFgzdHVxZlliaFk1MzRuRVZ0ekxldFJIL1BGc0paaTdtMEo0bG5HYllld04xdm5JN2g1TVVGc2FYbHpFWlpQa3JtaVlpSWlFQUFKbGM3Q0ZrNU9kYnQ2L2hURzZvVmZyWE15TTJyRzVXSVNIZkpKdmtYZ2RYTDFScituaUtqdDYxbVRLMzBoT1NNeG1PTFB0OGVxbVpKL0tCaHRSSzIxMjJKOXBSMnh1bGwraUVreWJkcXh5bCtha3pEbFl1S21lay96L2Q4aWZFL0FuOWNYTi81K25KaHc2YW1HUG5sWXZxUmJVUEpQQkVSRVpGdExNdlFvMGw0TkI3MmNaaHc4eitSVG0rWTRMTGZMNzdYNHpJWmVvNElpUjBTM2ZZd1BPdlluNGwraStHYnFqZjQyNlYrQmc4T2lUMGFaNzlBNk1PNEkwM3QrZ200SEVhbWwyTU1ELzJ6cWhYR0ZTNThjVkQvQVB1dlN4SjdjSFQyQ2pEZ3hwMmsvcWNTdmduRzcxamlBTlpIL3BGSndxTncyOWNnQTl4SmpIK2F4bjR6eGRpdkZ0ZnQwTjVaV0U4SSt4dnM2dmpkUkc0cWtZN0R4dnVXR0xPSWRMRis4ZzgzNTcvcSs4azVONWZpeERrd3ZOUDhWeTdHU0pGNTlyWmIySkU1c0JmVWpodzJsQmkvdWxYclhKSi9QdGk2ZXZ2by96akY2Sy9iR3l2ZjI5dHdaS2xmUDhWSW05YzIwNzRRVXFOa25vaUlpTWcya2t2eXozZTNmelhqWVFCWWJhY2VnNlNYTFBtTm5vYlhsUm01dk0wdWsweFNlS2JocCtMOHRabjFBZ1NyOUdrQWlRRkdqdnhZbXNhM1RiQmhaSzZPc2tsaGs4R3h0V04zUDdzVXgxN2V5ZXZMaHNKUHpUaTZvWStYbCtKWXE2V3NJWnNVWG16dXI4WHNFQ29oejd5d3hNbTUvOWtwZktZVTQ3dVdtUHhLd0JxckZmNTZndkY1cXhVdTFnRDV4NGJFWG84elhOc1hLZFFuQXdLSmtYVWM4bGVaOGNGaU9uWWhkTEpaK1BCTzJlRC9DTHpJakFmUGRGeVZCSHFCSGkvOER2aFVLWTYrcTcyNEN5Y2tpYi9OblNFekM3WHpoa0VDV1UrMllQbHZUYWY4eXhSanYyZy9YaEhaTVJ5ZDdRbDJDY1l1dFRObUhKQkxNbmN1S2VmV1FreUhIN1NVMmRYWnNOdXB6WlhOVzcvQk04RHdRM0QvMEV6UkM3NWRZdXliN1k3VlEraHYvQm9FWENzQlpNbkN3azFFUkVSRXVsNWdSZC93UHFnL2x4VCtCK3d6OVVUZUhBeGJieUdPWmhoNitrSTk1aGcrS2hmeTF3YjRiOFArcHBiSWE4M3lJWVFmWkVMaHRYTS83K2MyeDhJejRPZ0YrcHpSUi82UXhrUWU3dmVWWXJod3JyWURERDhrRy9JL05maGtQWkUzWjhpMml4bXZ5Z1c3Ym9COHZ0MVlac3VRL3pzekRxZ2RWNnNWTHFzY3cvdmxrdndQa3NSK1lIRFNmQnVjVzhXandENlRDNFdyK2hrK3FKMHhNZ3l0ejRiNEd6UGVVVS9rdFJ5RGh3Qi90M0N2eDJWeUlYOWhrdkJEc0VKakltOVd6TDJHbmR3VHVDb1Q4di9RVHJ3aXN1UEloWjNPeGpoOHRlTm9sODJ1Yko2V1dsVTJUMElTUDFkTC9MbjcxSFRxLzlqSldKSG0zd2RiNkZFeVQ1Wk1NL05FUkVSRUtuT2JPcGdkMWI2RVlObGsvd3VCcDlYT3VYT3o0WnVCZlRIYnB5a1FzejZDZlhvZzVxK2NZT3pHMWgyblIwRTR1UEdVTzlPRy85YU5Pd3hTZHg1dVpnOW82RHZnL3A4NWhxNHRNdjZkeG10TGFiZ29HL3lEWnV4VWJieEhscDFPS3NIWDJucWRnUmMwSGp2Mk9SaTVmM2E3SEVOSGVvamZib3lyR3Z6ZGJ2eTZFcmNkMkpoOHcyejNFUGh1Smc2ZFdHWjhZenZ4TkFvSmpZVXZpdVU0TVcrMXdrN2xHUHhMRC80Tnd4NjQxWlBPUGVCL3BMTFAwbjRZdXpVOWJ4emVFK0lWU1J4K1FvbVJuN1lhSThQZ09ndmhCMmIweityL1QyNytPNE1KM1BaMC9PREc1Y1R6Rzk0dG04UnZnQjNmMUtVemlmRUxnL3R3SHVENEk2eGF2ZEhNZ3NFSE15SGZVNDVqLzluZU9DTFN6VEpoNkpVWXB6YWVjK2NHVzhhOWFCMzZ6V2pyalkrRkRGQVl3aml5b2U5UHdwVmI1bXFiQ2ZuWDFJcENBQmk4cmROdERCSml0bkVLZFNBcW1TZExwbVNlaUlpSXlBcHkvQldHSGVmdUVlenNHUDM5alVtNkxQbEhXV0wvQlF6WHpwbVJDNEczRUhuSmd2MjdSOHkrU2hyUExSSEhadTlybG1Qd0pFTHlhWXg5SzMyYmViRC9SK1E3elQyTjNBLzUvd0Y3VVQyTzRNOGp0cFhNQzRZOXIvR0V4VGhITmIzajl2QVF2bXBHUFpIbnpnM0UrTG9TNDErbklhR2FwWEFNQ1IrdUxmMDFvNThRTGlTdU94S3VtSGNEOEVaOUREOFMvTEV6Wi95em5WeS9zS0c5UGRqWHpLZ244dHhKZ2ZPSi92RVNZejlyYkoxaitDZ1A4UlZnTHpZakFjQnNEMEs4bVBpWVI4T1A3NXBybEJEQ3AyaEk1TG56OHhqVDEwMnc0ZnZOTFEvdEcyRFBvU1NFRjJMKzhIa0N0MnppRjFoRElzK2QrNTM0MW5LODl4eTR1bGc3bjJINEFFSjh0OW5NL2xJRy81NWxjS1RFaGtWdDRpNGkzU0dURko1aDdoK2FmWDQ2MmluTFdVQ2hqK0hEZXhOZmxpWCtsY3JtMVRvV3pyUkgrMlNydHVVWXpzc204WGpEbnVwd2VTbU92Yi9UOFJ6UFdsTXl6eWNXRTdkSUl5MnpGUkVSRWFuYzFTLy9wajVBTFpIblpxZVc0dWdaczJmYmxSajdXVEc5NHduZzQ3T3VmQlljMUR3TGF4YUhEZE14SEZaS1IwOHBNZjZOdVFvVUZObndiWTg4dVpKTXJQWnNISlZqK0tpdCtvdld0TlRXNGNudGJGeWVvM0JpNDB3Nnh5OHJ6ckdSZURicC9XVGo4bERITjVXaUhWTmkvRkptell3c01mcVRVbnJMc01PR2hyZ2ZuQXNETDZNRFBTR2UyWGc4SFpkM2lXMDJzZlBON0VIMUUrNzN4UmlmVUlxanA4OU81QUVVR2JtcUZNZGVaakUreWQxTHRmTm05aGZaTUREblRMY3NoV013TzNSbURPNHB4ZktKV3lmeUFLNmRtbUQ4QjhVNGVsb3A5U2UzaWpzVGhzNDBtSG5lL1k3cE9IMXNPWTUvc0RHUkIxQm01T1pTSEhzaDd2L1JFRzh2U1hobnEvNUZwUHZsR0hxQ3VYK3UxZkw4N1ZHTzRmMGNubG8vWWI1QVpmT1JlMHJwMk5QYy9lMXBtcjZBUmN6aXR5VHMzSGhjSWlsMzJvZkliR3ZtUDUySWlJaklDdW9CVnZEbTJ0NWJUa2MvMy9yNWE2YzhwV2tmTWpOMnluTEFFYTJ1S0ticE4wdnBhS0dkaW5nbFJuOWlaazBGSHp6RTliUGJsUm5kaEh0OStaQ1paWE9KbjdKUS93U2UzM2dZOFUvTWJwSWwveWpENmt1TmNiK2psSWFUWWVTZTFoM2ZNSm1tMHk5eDkzcWkxZUhNMXUxbkc5N0phSXpOeDVlemVFT0d3WFZQQlFoMkFBQVo1MGxFUVZTR1BhbnhuTWY0M0hhS2F4UVovdzVtcjVsMStya0RyUCtMMlcxakVoL1JOSWI1ajF2TjRHdldxbWpJOEVBZy9FdTlQM2RQb3o5amlvM1h6QnR6TEw3WjNmOHdFd2hQSEdEd29RdkhJU0xkWm9EaFFROTJTZnZMK3JjUEh2ejB4ajFtWTBwYmxjMUxjZXdkazJ6NHpXTEdqQjUzYlQ1enM1SjVzbVJhWmlzaUlpTFNYQTkwZWJsdkxzWHdid3MxS3pIMnM1d1hyc09vSjI0c1NROG5wY1UrYXBmZDNsa1lQbXBtZjEzdkd3NmNxMTJFOHdMVVoyQTVQQmY0Yk91ZWgzZHkvQlNidWVDdWlmakhMODV1WllGL2Fvb0hlenVNM0xsUTNKTnN2QzVyK1UzQThWQ1puZGZQOFErYjVMTC9XK2phYkVoUHhVSzlzbUtrdlQvYTJoVkNhQ29tNHZDbEVodSszdTcxcFhUMG5Gd292THEyYWJ5WjlZYVFuRWJrUFkzdGtubzkzQXJ6dWI5Mzdjb202YWtROXEzM1ovYWxDY1pHRjc3eXlpMHc5RG13TjFldnM1Q0VFMGo1N1ZMaUVaRzFaWUI4UGduK1ZjeXl0WFBSNC91Q2hUZXNabHdMRys0QmI2aHM3cithWU95SHJWcjNjL3pEZXVqYnVkWHo3WEppVTZHbkhBY2NRc08yc0l1eEJhWnJ5NWh6U2VGN2ppODVUbk43WkVQRjNnZG5rL3psUyswVFlEcE5YN3pRbTBYU09TWHpSRVJFUkZhVWZXT3VRaEF0L0MvTUpQT2loOTJYTFFyeld4cHpsZzV6OWwyT2ZrRTI4Ty8xbVF2TzQrRDRmVm9sRDNOSituUUl1Wmt6Zmo3Y01IdHpid043UXIyRk0xbUtka0hic1RzL3hxanY3V1pKejdHa0xKak1NNnhlcmRDZDI4cXhlRW03WTdZVEZ0aUpqU2RpeW9jNzdTVGludzVZNC9MVkFqUW44MGp0RnlRTnE4RE5IcDRKaGRlVzQrZ0hPaDJ2SXZ4TlUvZHAybksvcURrQy9uRjFwNzhLdDJPQjh4WVhoNGlzTlJtR25tYkJMbXpjd3pNNjd5L0g1UDI1eE92SnZKN0UvNzNYOC9jdTE3aHV2dXZDcmVhWElmMDdzMURmM3pUaTgyNjcwSlAwbkExKzRueHQybUd6M3k5TWZLc3RHRHJWNjl3MUZka0xBT2NZTTF2eTE2Y3h6RXBGZGx1MzVENkJoTjRsSnhwbGEwcm1pWWlJaUt6Z1BWR3NKT2phYmYzSHhsMVFERHE5QWJZTXgrM3Y5RDRzU2V4aDd2NHd3eDdtNWcvRDdlQ21HM1Zvc1IvZitCMVkvcXRVcSsrYTBaTUp5VFBMa1kvTzNUN1VsN0ZXbG11R3MyZTM2Q04vT0ZiOW93TXcvRGM1N0tDR21oL3pjbUp2NDU5Q2lkditDMTB6UUQ2UFdjTXk1ZGl5V3VGaTlERjhHT2IxMStST2NZTFJ5enJ1S01ZTkpBM1pNZWVZMlUyS2pGeVY5Y0pWWnRUM09RekdmMldUd3VNOTVaMWxSamQxTXFTNUZ5ckZkU3NGVkl5a09OY2Vpbk5LMHVZa3NQbUMzd3NSNlE3WmtEOFQrTERaekM4cWR6NWRqcU52Z09HOUd0c2EvRzN0NTh4eVdJNmVRaElhSzV2Zlg0NVRiYitwSkxLOVVUSlBSRVJFWkFXWDJRYnp1OXR0NjNCL2N5Qys0UDdHL1J6L3NDVDBQTnVNeCtNY2hWbDlXYWxWLzVBeXJMTlhtTnA1Sk5UM3R6T3o1OExXeWJ3TStRZTUrM0I5SExQdlR6Snl3K3gyUGNRSDB6aWR5K3lJVG1ZbXpKN1YwR3BXWWFNazBQaEgyN1RINmZabm43V2hoL2dYemRNWS9Cb1dzVEY2bVo3cmNvMjFWNHpkNE5BK3VIYXFxV0dNTHliWUNHWTd6elRsSkVzNEtVdmhwK0JubGRKN3ZqQzdlTVhXaG5mQ2ZJOTZIMmJCRWk1cnYvN0xWdjhrbDIzMnFJaHN2M0pKL3ZsZ1RiOEhITDVVaXFNTFZsM2ZIdlNSUHdRNG9lSFVncFhOSGU0M1o0bXpDejAwL3R5R3lwcy9CdE5MNmhXdngrWFJuKy80b3ZZdURNSGVnOW5CRGYxZTRlbE1zYVBsVUdaNlVYc055dnlVekJNUkVSRlpRU25lUVlMSE9xaW91MjZYYk9qL0FOZ0x6S3Fac21WS1NaWVkvVTdXQ3pmWEt0UWFkdHdBK1FOblYrSzFZS2RaUTZZdHBteFYrQUxBRXR0cnJ2T0xaWGhtdnVjcjFRcmp6RDUrNXBlVzJYVExzc2FRTU9zMVdSc0ZLZVl5OG1mM3ZKdk5UR0hKc2M4ZVJhNjlyYkZWaWZILzdZdkR4L2VFK0JremUzVFR5UEJYWU9mbXdtNy9CZmxQZVV6ZlgyTGpyWE9OTnNEc3VKZkliZDd2aFloMGlYVHlPNFQrelpqdER1RHVGNVRpMkl0bzhTYUdwNXc4alYyL1hNUDM0QSszaEs4dSt2ckFyTXJtdG1CbDgxSTY5cFRGamxlVFNRclBDZkRmamVlYytMRlNISC9qVXZ1dUtURzJxSzlMSnNrL0UyWVNlZFZxN00rZFlJUDJRVjBEbE13VEVSRVJXWE1HZDgrRnNBR3pReHZQdXZzV3NLc05mdVZ3b3hrM3BtbDZJL2h2TFVrR0EzWmhtd05FOEUrRDFTdWVoc0J6WnhkbWFLd1U2KzYzbGdsZm02c3pKL1F1ODlUSGVidno0Qzl0cmxab3kxcjRBc0RkQm1hdElGdnNMQXV2ZnRSN0sxS2Fjem53RkNPL25JcjhWU1lwUE51Y056UXV1d1dvenNwOERTRjVhWWFodDVUaitBZTNIaXoyTHZORTFKVXJIaU1pMjQwaVYvd3BhL25YRzV6cjdoOHZ4YkZYTXMrVTNtbnN4bmFxcmJkdnVLZTM3Um5FVzEyN2t4RlBtem4yc1NsR2Y3a3NZUzBnd0V1M1BoZGVCdXZlczlETXdKVjEvRDdCN1dPTlA4RlQ4ek9VeUZzN2xNd1RFUkVSV1dOeVNYSTJNSlBJYzcvZGpUZVhZdm8vc1BHK3VhN0pNQlE3eWJ2RXlLZEM4TGZVWm93WlBJK0d3Z3daQnRjMVZ0NEZ6b0dST1JOYW5zYk5salF1ei9RZkZOT3h4N1VkVEVlR2U4Qm4vbmlxVkN2ODBYS1A0akhlUGVzMTdkR3k4YnlPM3NYTUd2YWY4Z2cvM2p6ZjBPVjA5UFBBNXpQa2o3ZGdMd0dlYVVhOUNJbVpaUTM3UURZVUhscUtvNjl1dkhpU3NMbW40UTlpZDk5U2ltUDl0TC9PVmtSMlVLVjA3THhjTXBTVzR2aW5WenVXVG1TRG45YTRCY1Z5Vnpadk9TNzVSN2w3b1Q3eDJ2MXF6STdFMkRVYitsOWRpcng3VzhReFoyeEp6eWRwbktudGZ1RkVIUC9jZk5jTU1QaTRKSVNUaW5Ic2RTc2Qzd3JyZUV1TTdkR0MrN0NJaUlpSXlQYWpuOEdEZ1dmVWp0MjlQQjBaTEtWajU3Vks1QUVZbHUxa25BbkdialRqaHpNZDJDR05SUklzTkJhK0lQVVl6bTNWbCtOM05wK3dBenFKcFJNWjBxZVlVYTlXNkN2MFI1dVROQzJETmVjUUZqRkxMVVAyRWJOTzNRTEVkcTR0TTNaWktZNitxQlR0QUhmZXdxeTluY3g0Vlk3ODQ1dXZHdG5zUHZPSGpKbjE1aGpldDlPNFJXVEhWRXpYVmlJUHdLQ2hzcm4vc1p3V3Y3eE5oazM0YU8wTk1YZHVtSTdUVDUzNStXdHZxZjQrMytheW9YQ0dZWDlYUCtIOHVoakR5MXRmY1doZkx1VC9JNFR3WGN6K0tSTUtyOTBHWWE2azhtb0hzQnlVekJNUkVSRlpRMEt3V2NrWnZqakoyTUw3RXJrOXBOT3hJblplMDNIdzUxWStPN1RQNE5uMUo0eXZsUm01dVZVL0UvUmNWWmx4VmcwRlB4aU8zNmZUZU5veHUxcGhLYVlyVXExd2d2disxNTNKK2dtelBiSU1QYXJqamdMSE54NGFOdEo1TkNQM2xPTG92OFhvUjdoNzB4SXBUN1phNHBXQ1g5MTRJcElPZGo2bWlNajJiNENoQXNiaERhZVd0Yko1SzlsUU9OMncrczkzSjM1b2tzdit6L0NMQU13WTZFbkN1VFJWaDFwNWZlU1BBUDZ6SHBkN2FVdWNmanFNM04vNnFsMFQ0SzhiWnVxL2Y0REJGWnBkdjAxTUx0eGsrNmRsdGlJaUlpS3doVzE4UTcxWWdkbEpPYnV1elV2L3B0T3h5dWt0bCtUQy9uZGp0Z2VBd1hPQU4yYlkrMGtZTXhWUjAzalcvRDJOM0dQa3J3R09BREF6eTRUZTU1VWpIK2cwcHZuME1YUW9NRHh6eGkrWWI3YmkwbHhaTWl0Y1JtTjF4R0JuRW5seEo3MEU3TzhiajFQejd5dzJvakpqTjJVcy8yYURMOVRPbWR2aFc3ZTBEVUE5OFdpSm5VYktseFk3cm9qSWJEMkpuOU5MZm9IcTJ1MXpQTGR3cTYwbHpXL3dUQlBUWmExc1BwY013OGVDZjdoK3dybW1IRXRuQTZReGZWTUlQU2Vic1JQWVVEWVVQbEtLbzJlMDdHeFpEZS9VRytKRkdBTzFNMmFjTWNYR2ErYS9ibE41T3VhZjNoUDhwNWp0WWthU2hIQlJmenorTVpOYzluOHJIZlVLNklwa25tYm1pWWlJaUZUMHIzWUFiV3BLT2hweHo0VXV5Rko0c2hsSGR6N1VEWlBlVURURGpBTXlEQjBUQXFmVXpybjdiNHVNZjNmaHZxeHBMNTRBYjF6RTdMeDVsN0gyQkp0VnJUQmRzRnJoVXNRMHp1Ny9oUU1NRHMvWmVBNjVwUEQzbUIxWk8zYjNteWJTTzcrNHBLRFMrTHZtRTc3VmtsMlBzWGxmSk9mSm5jVGRRTVV2UkdST0JzZUNuYmhjSDVYK09wTmw2QUh1TTcrdnpQaHlxMHJmeTJXQXdZZGE4QytiVmU0cDNOM1RhQyt2elFhY1lPTWZuUGpXaHBoZWtRdUZONnhrVERYWnhNL0g3SkRhc2J0L3ZKaU9mYWFkYXljWnV6NUdadDU4TXR1akovUitCWVozV29GUVY1cVcyWXFJaUloMGliYjJLTnNlUk95bXhtUEhuZzFINzlxcWZSL0RoMXZnL01XT1p6RnRXbXByd1o3b0RiUFJERHViTm9vbkZHTjZqanN6eTNpTWZiTko3NlV3dEhjN2NlUVlPaktYNUwvWHVzWDZuUTBhcXhXT0xqemJZR25LakYvc3pzOXJ4MllXa3BCOEtVUCsrUG11ZzhwRzR1NThwT21rK1R2aDJxblpiYlBrVDI1M1NWTUk0WVRHWTdldFoyNldHZit4NHhzYjRyWWtoSXV5REQyNm5URmdhTzljS0Z5UVpiRE45aUlpcXlEWXk4eG1WaU9tNmNxK3dkUEg4T0VoaEExbTdOZHcrcTBUakd4b2JGZU80eDkyL0p2MUU4WjdzMkdvcVZyOGNzdUZ3cHNNbmw0N2RueGpLUlpmMDBrZlpjWXV3YjIrUkJmajhHemlGN0QyM3RoWmJQWDU3WXFTZVNJaUlpS1ZHN3ZNYWdmUmpqUmEweXc0TTlzL0czSS9yQ3pyYVRTOFV5YmsvNkUzeEkwWWU4N2VTNjFkUlRiODNKMHJHd1k4eVl3REFOeVpMTWJZWnFKd3cyWXNObTJhYlhCc050aFYyVkE0QTQ2Ym94cnN1bDJ5NUUvT0pvV3ZlckNmdVZ2TG1SblowSE1hWmp2WGppTzJMYW9WK25UMDUrQStzNVRYMk5NQ0k5bVEvMWlPb1NOblg1Qmo2TWhzeUg4aWhPUmJqUlZvY2I1UVNzZm5MQ0xpd1IrYUpNbjNja25oaDVray95d1kzbTNyVnNNRDJWQjRoV052YTdvMlpjNDlBNmZUOEhKM0ptYml0bjBJWVdNbURMMTNnUHlCVzE5eGRHK0dvZlhaa1A5RU5vUWJNVTZEbnJYMkI1eUliQ09lOHBoaWFqc3YxNGVuUEthekNJWjdnTk5uQXZKcko5aXdpRDFKMnpQQTBJbTlJWTZaMlFNYXhyeW9GTWZtU3RMRlVqcjVITngvVlR0aEZ0NmNDL25Qd1pHTFdrNDhueXo1a3gydlY4NTE5MXN0RFU5ZnpONkJ4UmorMmVIeTJySEJLZG1RLzlmbGluVWI2WXBsdHRvelQwUkVSS1F5TTI5TjNCZE5NZkxMSHZLWE5sYWlNN05IVytLYnNwNi9GZU5HM0hJUUR6V3pQZ0RIZjJMR1I0RzJsdE5zTFo0TDRXaW9MWjJxam90ZkRPTjN0TnRMS1IwL054c0tqekdiK1FQTHpQWUhQcFlOdlI4MTh0ZTdjUWNRY05zYk9OQ3N1cXpZREo5bi90K3Nhb1czbG1QWUZ0VUttV0xzVnoyeDhDd0NYNndsNTh5c0Z6aUR4TTdJZVg0ejhNZEtpT3lIMmU2ek0yQ09mN2NVNzNsSkc4T2RFTEFUc2lGNjVXdGx0eHRNdVB1ZTRJZFl3ejVJMVg0dkxqTTI1OWRoaXBGZjlscitaZTcycWRyWDJJd0JJN3lCaERka3ZYQXo1cmNZVE9IczZYQ2dtYTJKaExlSXJMNXByRHgvVVlWTyt4c3U5eTQ4Q2J3dWsvZ3BodTFmTy9ZVmU0Tm51Q2NiL0ozZ2I4U3NQbG5LOFV0TDhkWVh0TDd1aWorbjhmZ25odER6UXpON0tBQm16OHVHM1krTmNmaUZzMmZ6TFZhV3dqRUUvN3hWWTNQM010R2VVbVRrdG9XdW5kdklkRXlQZjNZU2VxL0NxTDJ4OUxZY2cxY1UyZkR0NVloNUc1aWs4anU1L1g5UTJ5SE56Qk1SRVJHcEpQUFd5cDU1bE5JdEw4TDU1ZXp6WnJhL1lldk5PS3FleUhQL21hZmhxUkhmYXZsbTIrUEYwdWZkZmFzOVp0SVlQdEY1WDZNdmRmZDN1SlBPaXQwd085aXc5WVlkWjhaQjlVUmVyUTErNlZ4OURqQTRqSEZZdzZsUHdzZzJXMFpUWXZSYkZ0UDE3dHl3MVpObXUyTjJLR2FIWUxaNzQxUHVwRGdmS0tWamZ3Tlh0NzFSL016WGlrSGdjV2IycUswU2VjNjVwYlQ0blBuNkthWmpGeEE1QmZjL2J6MEdCeGkyRG13SXMwTm5KL0xjdWRLZ1pRVmpFWkhWRlBDWlBWVGQ3eXZGNmM4dTl4Z1poaDZUVFh5VEdXK3loa1JlWmFaMWVEcmNNTzhNc0FrdSt6MHhIY0w5MnRvNU14NFdRaHpOaHZ4WldkYnZQOS8xQytsbjhHQUwvblV6eTlaRE0vNit4T2hQbHRMdkJKZjlQa1plTkJPekdTSDVYSWI4ZzViUzd6WTB5Um9wZWpZZkpmTkVSRVJFSUFXV2ZXbkx5dGwwZHpGdVBoYm5BMDM3MERWeXZ6dDZmRjhwaHVQTGpDd3g2WExsdllZMVZ6dDFmcm5ZbVFPbE9QYjI2ZWhINEg2UnU1Zm1iZXpjNDg3NU1iWGppbkhzZVhNMUNVa3lxMXFocjNpMXd0bUtiUGg1S2RvaERpL0YvZXA1R3p2MzRIdzJqZE9IRmVQb1AwSnpZbk1yMFM1MjV5TTRmNXEzVzJmUzRTc3g5ZldsT0hwNk8wdW9Tb3grclJnbkhvcjdmK0IrKy96OSt4Ykh2eEhobWFVNGVzemlaM2FJaUhRbXdLenRCU1pienFycVkvMWhZSVhhc2NPeVZqYlBzbjcvYk1oL3hvSmRidkJYOVhIY296dHZLOGJSNTdiN2hsS0pqYmNXNDVhaHhqMzB6Q3lZMmNzSXlRMlpVSGhmbHFFSHpOZkgzREVPUGFrbkpGZGdWaTgwNWU1dkw2ZGpGODEvNWFGOXNHNFhPSDZmQWRiL1JUK0RCK2NZT2pMRDBHTUd5T2R6NUIrZkpYOHlpZmMxL2E0ejlyU0VMOExSdlozR3VncW02SUprbnZhNUVCRVJFWUc5Z1BjQ0wxN3RRRG8zdkZNT1B5NEdIbW13TTNDbnhmajdJc2tvakV3c2VQbXFPNmgvZ1AyT1M1TGtRSnk5Z1NRUzc4UHM5alRsRjFPTVhjYzhCVXF5ck4rZjBQUDcraWJuN3Y5VGpHUFAya2JCdDVSamVEOG5QWlpnKzRMdDZjU1NHM2RhNnRlWDJmQlRGa3JnemMzNkdENHNTZUpodU8xdmVNNndLVGMyeDVSZlQyQS9XK0t5TnN1U1B5b21mcGc1ZXhtV2M3Zy9HSnM5dFYrVnNGK3NqWDlUSXJMdERlK1ZTN3krN2NLVzFJNllZbVNyR2VTTGxRMzV0NWhaZmQrM1lwcnVBUnMyejkyMjhIRXpYakVUU3p4c2l2RnI1MnJiaVg2R0QwcEMvQ2V3Rjg2ZURZMzdIVVJPTFRMV1JuWDNPVmt1RlA3WjRaMk5SVHNxWFRPTithV1cydGxGUnIvUFBNdERzeFNPc1lSL0E1cUtKcm1UbXZrR3gvcHg3emNZY0JnQUJobys3MithWWJnWTdoOHV4ckYvV0ZJZksrOWJ3Rk5aNDFWdGxjd1RFUkVSZ2QyQlR3TFBXTzFBcERQWk1QUU9zMURmZkR0TnZUREIyTmhxeGlRaXN1TlpVakl2WkJrNk9XSjNKL2c5S1hiZkJOTkZDRnNHWVBjUWtwT0E5OVdMQnJsdkxzYXhQWmt6cWJWKzUyem91ZFdNbmFvbmZsUk1SeCs3aEJjV2N1UWY1NG1kanZ0VDUweDJ1VjlZak9FMU1ITG5Fc1lCSU1mZ1gzb1NQbTdZbkZYUjNia04rRHFScjVhWStqNXNha3BJRFRCMFlwS0U3eTgxanFXSThNeHlPdnJGMVl4aEFWOEdUZ1hhM3Q1aWU3UW1Obm9XRVJFUldXSFR3SzZySFlSMDZ1aGVzSVpxaFZ5alJKNkl5Sm9UQ2ZieHhPd0JVTmtzTlVmcjFacU9YVXFMMldtWkVGN1FrTWdqcHZIaml3dHBjUGRzU0Y0UG5JWnhnQUhZckxsUTdyOGgrcXVMakg5bmNXTnNyY2lHbjVNeW1Fc0tMM1QzZDVoWjB6NTBadXdIdk1TRFA2OHZobU9tNEpyRzV5Y1kvMEdPd28rQUV6b1oxOTJuRE81MTdGNmdpUG45UU9XanNwM0gvWTZWakZnMnJCU3hrbGtzTzFZeTU4REdXWlBCL2J4K0JuOCt5WWJmTFBicnNNSW02SUpjMkpwL0FTSWlJaUxMUU1tOE5TaVQ1RTR4ckw2WGtNTUtWU3NVRVpFVlpmd3Y4S1NGbXJsekMzSDZMYTJlRDlnclp0cjZyV1dTcnl3dW9BMzNZdm0vTk95QXJXUHdXNEYzbG1JNGI0V0tMWGt4SFQwZkRyMHdHL2I2ZTdBM21mSGdwaGJtcjU1aTR6VnpYUnhUM2hJU0xzUDlkamV1d3UwNjRFNG4zbzNaM1NHTmR6dkpYU25wdlQxc3ViZEk1bDRZWGRJV0NybVFQd1N6eXI2MlpqdjNKT0hjeVpUOFV2cGNRVVc2b0g2RWtua2lJaUlpbFdUZWJndTJrdTFLZ0ZuVkNzT3lWeXNVRVpHVjUyN1htalVuODl6ZHdWTER5OEROWU4rMk9QSGVJbGZNV1F4b2dNSUpHSWZPbkxHemw1QnNpNlYwOGptNTBIODVab2RVNHVIM0RoOHF4eTFuelY3ZXVqS3VuU3BGem9iaDh6TEVrNjJ5MVBmeGh2MVBLWTZmMitxcU1xT2JNdWx4QjVUWmRNdENJOHhiYnJjRHhUaDVSallNckRmakljRDNZaHBldE9CRnE2ZU1DbUNJaUlpSWRJVWU0Q2FnNDRweHNscU95MlJEN3h1bzNzKzY4YXVGcS9TSmlNaDJ5bUM0bW1BWmNSWlJKQ2pINEVrZXdySDFEdVBrSjFvbC90clZ6K0RCUFVuNFJJUlBsdE94THkwbXJ1VTB3UEVQbnNEdVhzN3F2TXNsdzlCNkN4eFJpdU5uclhZc0MzaC85V1BlQ3U0aUlpSWlzdjFMZ0RtcjRvbUlpSWhJMS9nM3V1RE4yelcvVGxoRVJFUmtHVVNZWjdkdEVSRVJFZWtHcGRVT1lEa29tU2NpSWlKU3FZcW5aSjZJaUloSWQ1dWlDM0poYS80RmlJaUlpQ3dUSmZORVJFUkV1dHNrWFZBQVE4azhFUkVSa1FvVkJoTVJFUkhwYnZkVEtYeTJwaW1aSnlJaUlpSWlJaUlpc2tZb21TY2lJaUlpSWlJaUlySkdLSmtuSWlJaUlpSWlJaUt5UmlpWkp5SWlJaUlpSWlJaU80S3V5SU4xeFlzUUVSRVJFUkVSRVJGWlFBYVlYdTBnbGtySlBCRVJFUkVSRVJFUjJSRWtnSzkyRUV1bFpKNklpSWlJaUlpSWlPd0lza0M2MmtFc1ZjOXFCeUFpSWlLeW5mZzFYZkJPcllnQXNBVzRGN2lqK2ppZkZKZ0FicXUyblZxZy9TUndlL1ZqeXp6dHBxdjkzUXFVZ2RpaW5WZGpTT244WjFDc2pyT2NQN3U4K2pGTjY1aDNGSkdaNzQySWRJZWRnV2NBSDFydFFKWkN5VHdSRVJHUmlxY0N2MXJ0SUZaUVA3QUhzQk9WSlNaUVdhV1JCWGFsY25NN1cxSTl2eXN3ME9GNHZkWHJkZ0g2RmhIdlFrSzEzMTBBcTM2c0ZLdU9OVkQ5V01teFpvL2JUMlYvbi80VkhLT1B5citEWHJwbjVVNHZzRmYxUTBSRTFyN2JnZThBbndXK3Q0Uis5RWFGaUlpSWlJaUlpSWpJR3ZFZ1lOL1ZEa0p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5hVS93K2l0dTlTR2pzeHlnQUFBQUJKUlU1RXJrSmdnZz09IiwKCSJUaGVtZSIgOiAiIiwKCSJUeXBlIiA6ICJtaW5kIiwKCSJWZXJzaW9uIiA6ICIiCn0K"/>
    </extobj>
    <extobj name="C9F754DE-2CAD-44b6-B708-469DEB6407EB-2">
      <extobjdata type="C9F754DE-2CAD-44b6-B708-469DEB6407EB" data="ewoJIkZpbGVJZCIgOiAiMzQ0MDI1MTI1ODQ2IiwKCSJHcm91cElkIiA6ICIxNzM5NTUwNCIsCgkiSW1hZ2UiIDogImlWQk9SdzBLR2dvQUFBQU5TVWhFVWdBQUJSRUFBQUxGQ0FZQUFBQlVDcVNvQUFBQUFYTlNSMElBcnM0YzZRQUFJQUJKUkVGVWVKenMzWGVjWkZXWi8vSFBjMjZucWlJTkREbUpJc2tBT2lBT014M0lvcUt1cXl1R0ZWMSt1aWdZMTJWWDE0QnhUWmlWTmEyQ0tMcUNjVjFFUkh1NlowQkFGQlF4SXdoRG1vRkJtSzZPOXp5L1A2cXF1N3E3cW1OMTFmVFU5LzJhZmxYZGU4ODk1N25kUGRXM25qb0J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zJKUWJzQUNTTkRrUVdwUTNJQXJzM09oQVJFUkdSZW10cGRBQWlJaUlpVGVEbHdFbkFYY0Fsd0VOQUJMejROWlVWdjByUEV5QkRJUkdabzVESTJoSFlFOWlyK0xnTHNIUHhlS25zRGtCZ0lubHB4ZTFTM1NYelRXNTZNZjZwKzlJNWxnVVlCRWFuN0JzRGhxcVVuOGxPVTdaYmdRNm1YMmVsMlBJVTRzNERJOEREeGEvN2dMc3AvTXkyVVBqK3JxTHdmWGZnekhuR0tDSWlJcktzelhaakpTSWlJaUtMZHhkd0MzQTRzQWVGSG0xaG5uV1VrbkdscjdUNE5UcmxhNnpzZVN4dWx4NUxDY3ZTOW1JRnFuOG9uVEE1WVZtcHJGRkkrRTNWd3NLK1AxT1RrcFgyVFkyamxHUk5pdnRiaTE5dHhlMkVpV3NZcHBEazNBSWNPcy80UkVSRVJFUkVSRVJFWnZSN0tpZkxaSG42djBZSElDSWlJbEp2OC8yRVYwUkVSRVRtYnlPYVJtWjdzclhSQVlpSWlJalVtNUtJSWlJaUlrdHZJNFhoc2JKOVVCSlJSRVJFbW82U2lDSWlJaUpMYnd1d290RkJTRTIwVXBnWFVVUkVSS1NwS0lrb0lpSWlzdlNHS2F5aUxNdmZuaFJXY1JZUkVSRnBLa29paW9pSWlDeTlsTUtxekxMOEhZQjZJb3FJaUVnVFVoSlJSRVJFWk9tbHdNcEdCeUUxc1E5S0lvcUlpRWdUVWhKUlJFUkVaT2xGWU9kR0J5RTFzWkxDOEhRUkVSR1JwcUlrb29pSWlNalNHd055alE1Q2FtSVg0SkZHQnlFaUlpSlNiMG9paW9pSWlDeTlZYUN0MFVGSVRXU0FoeG9kaElpSWlFaTlLWWtvSWlJaXN2VHlRR3VqZzVDYWFBRWViSFFRSWlJaUl2V21KS0tJaUlqSTBodWdrSHlTNVM4Qk5qYzZDQkVSRVpGNlV4SlJSRVJFWk9rTlVFZyt5ZkxYQWp6UTZDQkVSRVJFNmsxSlJCRVJFWkdsdHhYMVJOeGU1TkNjaUNJaUl0S0VkRE1ySWlJaXN2UzJvcDZJYzdBcTIwRnV6eUhDbmRBNzF1aG9xdGlOd2tJNUlpSWlJazFGUFJGRlJFUkVsdDRqMVBqRDJ5eGRUOHFGcm8vbFF0ZkhzcXhkVmN1Nkd5WExEaWNtaWQyV0RUNlVEVjEzNUZoNzVBekZReTUwbndlcmQ2MWJnQVY3QTl0cWdsTkVSRVJreWFnbm9vaUlpTWpTZXhob3EyV0ZudmloUm5nZFFFenM1NlRjV0tsY08xMlBkVUxOZTBFR1J2TkRiUGpyN0NVN2Q4K0c4QUUzcmhwTTQ0K2hmMU8xa2hZNEhNQ01CT3lBQVVidXFsWTJHN3JQeDNoYkxyUzlNY2JPY3dicHYzd2gxN0VBZXdOcG5kb1NFUkVSMldZb2lTZ2lJaUt5OUxZQW1VWTAzQkxzQnN4M3JuM055VHBTZW1ZcmxRbTgySXlYRzd3OEc4ekg0cG9uakxEaE41WEtPaHh1RXh2M3dmVVZGekJwcCtkZzhMY0FZT3daa25CWmx1N0w4dW5vT1hETi9RdThvTGt3WUNWS0lvcUlpRWdUMG5CbUVSRVJrYVUzUUdGQmpxWmpoRE1uTnV6R2FnbkV3bkUvdk96NUxkV0tEZFA3cHhqanFlN2NPOUVPejh1RmxsOW42WHpHb29PdXJnV0l4UzhSRVJHUnBxS2VpQ0lpSWlKTGJ4allvWkVCT1B4dlByVVhMcmFlYklpL01iTUQ1bEkyUitjVE1ZNHFiUnZ4MHpPVk43ZkRLSFZGZEtvbUVRR0c2TDg2RjQ4OWlxVGpLOERKaFFwc0QwdnNmN1BlOWFsOERQOEt2VU56aVhNZTJtRWljU2tpSWlMU1RKUkVGQkVSRVZsNmtZYjNSUFFVMW0xZGZEM2RQdWVpd2M2YWFKNEhCbUx5OVdwRjIrazVlTkt3YTdPS2N6eVdHK0M2KzBnNU5SdTYzd3IrVGpPendxbDJiamJFTmZuWTg1UWFyL0xjRG15c1lYMGlJaUlpeTRhU2lDSWlJaUwxa1cxazQrYWNrQXZkTS9idW13dkg5Mkc4dStCTW5wZ0RHeC9LSElsZmhQNnFQUU5ENHNlVWI0K2w2WFZ6RFNrZjE3MDdTOWZOQkw4RXN4MEJNRDVkNHdRaVFBZHdaNDNyRkJFUkVWa1dsRVFVRVJFUnFZOUZKUkU3NkRvSXdyNUdPakpJLy9YVnl1VkM5NlhnTnhQakZRT3N2M244UUNHNTlyakZ4QUJnYzBvZ1FqWlo4U0pnWndCM2p4NlRDMmNxSDV4anlvWXlQelRNK2ovT0o2NDhmZDlyaTUxUGJRbjJYWVB2NTJQZkYrZHovaHp0QUN6bHdpMGlJaUlpMnl3bEVVVkVSRVRxWTFHck15ZUI3MkQrUkFpOXBCeGZ1VlRQTHBpZkFYWUdJZXhONUhXbEk0NWZUK3IvdVpnWUFDelk1ekRiZmRhQzdxL0NpbGxCc3g4TTBYdjdqTVdOWThaemlPYlhBM01mTmwwMFF2K3RJM0hWMFhCakRZWnRWN1FyaFVWeVJFUkVSSnFPa29naUlpSWk5ZEZHWVJ6d3ZKTmpBRzUyaDhFVGNkKzNXcGtNWTRkQ1V0Z3cvK1dVdy9mazZmL09RdG91bDZYN1k3UDNSWHhpenN5ZVZOb3k5N1haMEQxakVoRm52NG1laUhiY3JPVm4xRjI5bVJoZlBFai9oZ1ZXdkJ0UTZ5SFNJaUlpSXN1Q2tvZ2lJaUlpOVJFbzNIdU5MdWhzOXpzd3c2RnFFdEZDR0Y4SmVUUk5majdsYUh1T25yMFcxSFo1R0hneWU2bGRiVkt1MUd5RndZcTV0bUhHRGl6UmF0WVJYMHlQMEpWQVdxdFlSRVJFUkpZVEpSRkZSRVJFNnNOWlJCTFI0QTRBTTh2QzJtb0p1VUlTMGYyUkVkYmRPdVg4cDVINFBRdHBlMG85eld3WGxFUVVFUkdSSnFVa29vaUlpRWg5akxLSWU2OW9ka2NvUG0ralpkL0t1U3g3YXVIQnJnUGlRdHRhdk42QjBiVG44TG1XYmczeGNzeU9LR3o1dXRFMG5MMVVrWTB3K05kRm5MNHpzS1ZXc1lpSWlJZ3NKMG9paW9pSWlOVEhJSVY1RVJmRTAzUVRTV0VrY2NBckxHenl4Qnp3QkFCMytpdFVjVldhMmlzTmYxSkkrRmFobkw4MXh2RFZhbTBtSWI0WHN4Y0JqS1ZqaHhtdHd5SDRlclBxUTZwTDRZN1ErN3U1WEZlT25yMGNEaS8xY0l6dTM1bnJ1UTJRQmU1dWRCQWlJaUlpamFBa29vaUlpRWg5NUlIV2haNmNsUFdBczRTVlU0L25XSEVjVmxoVkpjYUpKR0lhL1VsT1NGcGc2eEM5OTJibzJXdGl2a0ovWUtaVms3TjBQVkpLN2czVGVnZjBEblhFNDlZNGJhMkJrY0dGWGtzNVQveDBHMS9HR1dLTVY5U2kzaVhTQmp6UzZDQkVSRVJFR2tGSlJCRVJFWkg2R0dBUjkxNHB2cVcwb29sNTNDMGFXMHZIRElzZU9ONEFkNGFHc0d0THg0Ym8rd3ZBOEVJYm5tS0lhKzZvVVZWRi91elNUSXZ1ZnRzd0czNWYyL3BycWcxNHVORkJpSWlJaURTQ2tvZ2lJaUlpOWJHb25vaERzQ1Uzdm1XN0pkaEVYakQxRVV2c2p6aS9NZlA3c296dFN1aitRK1dhWXBoWUhpVjhMQnU2UHp4RHMrMmxKOW5nbTZGN1dnR0RyUU54M1FKWGZWNjlLODdKWmF1MWJNdTlFS0h3ODlzNmF5a1JFUkdSN1pDU2lDSWlJaUwxc2Fna0lteDR4TDFyMU14YUhkOEp0MDJsUWNDR2pReWs2NzRFZkFtTzNTbERacWRnbnF0Y3owVEd6b3gyeWhLRk16R2pZbjN1bGZiT1RUYTBuV0UyTVUra1k3Zmw2RGxxNFRWTzVvemVuMmRETGVjd2JLWHdjeFFSRVJGcE9rb2lpb2lJaUZUWFFXR3hrc2NEQnk2eXJnT0w5VlRwSVRnSDBROGNZUE1EY090SUpuU2VheFRXYXpiaXlFU2g2eDRlWlBWb2hwWVhWcXJDM0E0MnMzY0R1UHNYM2Z6SDFab0xoTE9BazRxYkw0M0UwZWt4TVgzZlhKbS90RHlwR1l3TFNCYVJsWnhXZlhJQmtUZlZyTUxDdlhOTjVvSVVFUkVSV1c2VVJCUVJFUkdwN0d6Z0kwQ21oblVlQ1lXVmtSY2lULzg5cGVlRzdWeDZuc0xRNUpMWERnNm1mTDFTSFJsNm5tcUp2N3V3NVQ4ZlRQc3JsZ1BJaHE0ZU16c0pZQ0MxYjBML1VMV3k4OVZHejJHR0gxdXIrdW9rb1hiVFM0cUlpSWdzSzBvaWlvaUlpRXlXQXk0RlRsK0N1a090S2pMWXBmUTh3UjZzVmIzMTBoTDh0Wk4ydUQrQzJZNEFqdi9BbklmbVc2ZWI3V1JsUHplZmxseGR0QVFXMGZOU1JFUkVaQmxURWxGRVJFUmtzbzh5T1lGNE0zQURzSEdSOVo0SzNMN0lPc1k1dG5OcElIQms3SUhTL2c3V0hHQkpPSzdhZWVieDRJa2h4SFowSnVrOG8ycFo3REdsNTduRW54L3BySnBBRzB5VEgwTHZIQk4vYTFlQW4xazJsUG1uamw5cjJGc0tNZEkvRVBzK01MZTZKbVJEMTFzeE94M0EzV01hdVdpK2RjeENTVVFSRVJGcFdrb2lpb2lJaUV3NEJYaEYyZmJuS1F4cmpqV291eFc0c3diMUZCampLeUlQd25oUFJFdkNjWUZ3NlF6blRUdzFPOHV3cytiWTRzVmhobzZVT1hqU0FOdzBsNHB5SWJ3U3MyeHAyMU0rRkVsK0cwTDhkek1ManIwSytCRHorcjczN0dENDYwdGJCcGNOMC9mSHVaOC9Kd0ZJYTF5bmlJaUl5TEpRc3lFMUlpSWlJdHVCTjVjOXZ3SjRKYlZKSUVLaEIxdEhqZW9DWi8vUzAyelM5cEx4L1Ntajdnek04RFUyWG9Vek5sUFppWEllWjZsellKUTR4K1RhRTNOZ2J5aTdqbHZ5clB2aEVMMjNZMXdGWU1hQm1hVDdCZlA1ZG1TRG40ZXhXekZlSjhiM3plZjhPVEpxOS9zZ0lpSWlzcXlvSjZLSWlJakloR1BLbnMrMWg5NWNqUUh0dGFyTVlMK3k1NS9MSnQybjVkT1IvemRJLytWRUxxOTBUcGF1SjFuZ2FyQVY3cDRueHE0ODYyK3Mxa1kyZEgvT2pGZUFSV0o4U1o3Kzd5dzI3bHhZOFZxTVBTY3V4RDhNT0VCTTdiMUp3cW1GM1h3RWVxNll5eERwTEYxUFlsSUMyTDQ0d1BxYkZ4dHJCYUVVcTRpSWlFaXpVVTlFRVJFUmtZSWpLU3lxQW9WNUVPK1pvZXhDakZHem5vakg3b1N4c255UHdkOWxROXV2TW5TdnJuUkdHejJQdDJCWFliYkMzU1BSWDF5ZVFNd20zZitYQzkyL3k0V3U4ZFdhODNIamF4eS8zb3dXZ24walIrZXBpNHQ3MWM3Zy8xcmFjbWZqUURyd3RkTDJFT3Y2SFM0RE1HT3ZiSWp2bjczT2c5c3Q4R1d6d29majd0eWJqL2F2czUyMVFEWjdFUkVSRVpIdGs1S0lJaUlpSWdYN2xEMi9ld25xVDRHMldsU1VvZjN4cGVlT2Y5ZmQvd3BneHI0V2ZGMDJkSjFUWHI2RDd1TmJRK3diSCs2TGYzaHFyMEp6SG8xeHFCdVBtdGo3cCtHWWNvWTd3MmJXNWlGOE41dDBMYmlIWmk3a3pzZHNSZG11ZDhHTmt4WXFpYW1mNTg1dzRYcnNuM05KMTVrelZHbTVzTytYTUh0aWFZY2JyNTM3QWkvenBpU2lpSWlJTkMwbEVVVkVSRVRxSTZWR1BSRXQySGdTMGJETFBZNGVoM01MZ0ptMUd2WTI2TndkSUJ1Ni9qa0V2N0k4ZVdlRTEyWkQxenZnNEJtSFYzZlFzellKZk5lc01BemJqSGJEdnBBTlhaK0dubmxkUzQ2MVJ6cjJtdEsydS84aUg5ZDlZV3E1SWZyKzR2Q1dpWEo4dm9PMUoxV3FNeE82M29meHdySTZQek9ZcnZ2bWZPS2FKMFAzenlJaUl0S2tkQk1rSWlJaVVoK1IyaTJzY25UcHlXanFOdzF5N2NhQmFKM2dmZTZlOThqcE1CeXpTZGRsWnZaZlp0YnE3bzV6cWJzUG10RmhadWZud2o2L3p0Rjk4dFRLMitrNU9KdDBmeXRKdkIrekp4VDJlaC91OXdPWTJhdXp3Vy9KMFhYS0hPTTFUOEtGWmlSUVdQakVJNitoeWlJbGczSGRSeHkrWFd5ck5Rbmg4ZzY2ank4dmt3dGQveDdNL24xaWovOGtIOFByNWhqUFFqbTZmeFlSRVpFbXBac2dFUkVSa2ZxbzJYQm13N3NCM0gxa2hJSGZGZmIyUGpTUTNuMkt4M0NpRXcvTWhzd3RodjE5c2R5Z203MWdJSzU3VVJyalVZNWZYNmpJSHV2Qm56MjloV2ptZmlJQXpuMHA4UjhIMHI3dU5LYkh1SE56NFZRZVEySlhacE91NzJUb2ZNcE04ZVpDOTVzTUc1K3IwYkN2RHRKM3pVem41Tk90TDhmOWo4VTRkd3JCcjh3bG5TOERMQmM2TDhEc1A4Y0x1LzloSUIxOVB2U09WYW11VnBSRUZCRVJrYWFsbXlBUkVSR1Irb2pVWUhYbUhEMTdZWFlJQU1aTjVYTUs1dGp2OEpERTk0Y2tmTk9NdlFEYy9XNWk2Q29OOHgxbS9SL3lhVmpqempzS3ZmY0czakMxaldINi91alJ6M1Rud29Gb2h3MmwvWmNBRExIaHIvbTRaWTNqNDZzL0cvYnNrSVRyc2tuMzk2bHdiNW1sODhtT3Y2ZTA3YzVXajJQL052dVYzdmkzR0RuUm5UOURvVWNpaEM5bFEvY05XSGpqZURIbk44VFFEZGMrT0h1ZE5hRjVFVVZFUktRcEtZa29JaUlpVWg4cEZGWVFYZ3dQY2FMbm9QT2o2Y2VzZStLd1g1NlBmbFNlM3A5UHJxVjNMQi9YdllzMHZEakREa2RUUVo3aC9ueGM5NXJwaTVUOGFpQ2Y5ajBQL0dVNEQ1VDJHbjRaMDRZbkg3dVRCYnZVek1aN1lKcng2andiNXJSd3pTQjlkM29jNmNiOUQyWG5yeHEvUHVmR2dUallQVUR2dlhPcHIwWjAveXdpSWlKTmFkRTNzaUlpSWlJeUowNE43cjNNN0huakZVYi9ZZm14Zk94N1p6WjA3V1BZMzBmak5ZTnAzNlhUYTFpOWF6WnBmWTVoWjdqN0NRWTNFWm1XU013bUhSZmozVTgyL09zZTR5VjUxdDlZZm53Zzdic0llbjZRQy81UngyTSs5bDAwcFlva20zUjhBemhrUEY3blMvbTQ3aXZ6dWQ1QkdNekN0VlpXVDVsZlEwc3luL3BxUUVsRUVSRVJhVW9hamlFaUlpSlNjQnJ3ZjhYblZ3QlByM0g5cndRT0JzNWJhQVVkckRrZ2hKYmJ6RWh3L2pZUWJlWDBlUUJYdGVabzJYV0E2KzRyN2NuU3VUY2huSTc1YzNFNzBXd2ltZW51TVIvSDlzNkYxajZNUXgyL2JpejFmMm9KZG91WlRkd3J1di9Xc1V0aUhQM3FFTmZjTVNVMG81QWtIWmNOWFo4MHMzTW56dWMzQTNIclUrREcvTnl1OXJnOXNpRjVuV0huWXJaVHRWTHViQVgvY0Q2bUg0RU5qOHl0N2dYN0x2QjY0QzlMM0k2SWlJaklOa2M5RVVWRVJFVHFaMUVmNEZwb09YZDhoV1A0VnVXRlJHNGNIWUJOR2JwWFc0aFB3K3cwbktQTk1Jci9LRlR3Z01QM2lmWXRlT2doMkgyOGhvQVBHZlp4ZC84SE05dW4wTGdkYnZEZUVGcmVrN091OWU1MlNUNm0zNFQxVzVpV1FPeCt1eG5qQ1VSM3o0OUYvNGU1SkJBNzZGa2JRbndGMkF2TUpzOGg2ZTYvTk9Qak9HL0U3SW1Gc05nQjdQeGNTUDdGNmZyS1dQUlBqOUIvNjl5K28vTVdnWHIzZkJRUkVSSFpKaWlKS0NJaUlsSS9QbnVSYW5wV0J2eVY0eFhGOUxNekZEWUxYR3dXRGk1c2piZCtuOFAveE1pM2gxalhSMkdleHVLaHJoMnRVREFkWXYxdFJONEEvRXNIM2QwaDhFTEQveDZ6WFl1OUV6dk42TXlHNUJNZTEzWVBzdjY2VWozWjBQMDJNOTQ1WHE5N2RMT1hqZEJYTmJIWHpwcERrNUNjWWZCaXpCODdMZGZxM09mNE8vS3g3d3ZGbUMvSmhNNVhCZXhkbUswb1h2R09CcTl1VGV6VkxYUnRjTGZMUGZwM2h1aXJaYS9CaU82ZlJVUkVwRW5wSmtoRVJFU2tmaGFjUk13R2Z4Zkd6Z0R1M0Z5ZXVLc2dOZlAzZ0gzWm5RSER2MHVNWHhsZy9WV1VKUTVMY3ZRYzVjUzlDMXRXdnNweEhHTGRUNG44RkhwZW0wdmlDeHhlYmRoVEFBei9mWjcxMTA4VVg3dkM4TmVYa29EdTdoaXZLSzBNWFNaa1dIdU1oZkJNdy80TzQzRVZyOEw5ZnJBTEJ1S1dUOE92QnNxdmJ6RDJmd3A2dnA0TDZadWQ4R296T2tvSERWdGp4aG9TKzBqV3UyODIrRWswcmlVZHVXYVFhemZPOEgyYmpaS0lJaUlpMHJSMEV5UWlJaUpTSDhhMDFZdm5jN0x2VmtyT21mSHgyY29QcE9Hcm1jUkhCcU45SDladEJjalJkWW9ubklOenI4SEREa1BBN3VCbmpNOS82TnhRdWNiZW9ZR1VpNENMc3F4ZFJVak9JZHEzbVpRWVhiOGxqV3RmRUVLNDBzeUNZNjhmVE5mOWQrSFlxbXd1eVQwZjUyVGdGTXgycjlBSXhSaCs0L0NKZkF3WFErOVE5YXZzM1R3UStaY3NheTd3MFBKVzhMUEtWNEl1ZnErT0JJNE04QVlQclNQWjJMTm0rbXJWYzZZa29vaUlpRFF0TGF3aUlpSWlVckRVQzZ1Y0Rld1AvTWRDVHM3UnN4ZkJmd2QreDBEc2V4SUxTRWkyMFhWNGEyTFY1d3QwZnpqRzBTTVcyVnVQYk9oNk56Q1VqMzN2TGR0dDJhVDd1d2FuVjI2YVljTy9rMGI3N0JEcmZycWdkdW5jbThDNVJ2aG5qTjJtSGsveGx3eWxmVjlkU04xRlh3TStCbHcvVzBFUkVSR1I3VTFvZEFBaUlpSWlUV0xhQ3Niek1VRHZ2UTRYcERIK0N3dnMwVGhDMysvYy9XNzN5VU9hM1gwVTZQVVlUMWhzQWhFZ0gvdmVQaVdCQ09ENWRPekZ1SThuTWQzZEhkYTd4MWZsWTdyM1FPdzdZNkVKUklBOC9mZmtZLzkvRE1TdEJ6aTgwdkZyU3NlaSsvc1htVUNFd2xEd3RsbExpWWlJaUlpSWlJaklkdXMwQ2trK1o2SkhZaTI5Q25qMzRxcFkxVnFUU0Fxc1VOL0I3Yk1YcloxMmVnN09KZDFYWlVMM0d6SjA3VitQOWpLaCt6WFVabFhsTHdNbjFxQWVFUkVSa1dWSGM3cUlpSWlJMUVjTnBwRzVjWFR4ZFl6ekd0YzNKOFAwL21rNDVlUjZ0a2Zra3pXcUxnSjFUYnFLaUlpSWJDczBuRmxFUkVTa1BqUVg5ZktYd3NRcTBDSWlJaUxOUkVsRUVSRVJFWkc1MFp5SUlpSWkwclNVUkJRUkVSR3BEMGU5RVplN01kUVRVVVJFUkpxVWtvZ2lJaUlpOVJHcHplSWUwamdwbWhOUlJFUkVtcFNTaUNJaUlpTDFFZEdpZHN1ZEVzRWlJaUxTdEpSRUZCRVJFYWtQOVdKYi9sS1VSQlFSRVpFbXBTU2lpSWlJU0gyTW9QbjBscnNVM1QrTGlJaElrOUpOa0lpSWlFaDliQVZ5alE1Q0ZrVkpSQkVSRVdsYXVna1NFUkdSYmNsYkd4M0FFbm9RMkxIUlFjaWlSTFRDdG9pSWlEUXBUZTR0SWlMTjVKbkFCeWtrQVc0QnJnWnVCeDRCeGlna0NNclpsSzhXQ3NOUmR5aCs1WUJkZ1QyQnZZQmRnSjJCYlBGcngrSTVvYXlPcVIvZ3pYVitOYThRWHl6dW4yM2ZVUEg2eWcxUzZGVTFGNjFNbnN1dnJiaHZwbVJLV214anVQajFNUEFRY0Ird0ViaWZ3dmRvUCtCUUN0KzNNZUFvNEQxempHdTV1UWRZMGVnZ1JFUkVSRVFXUWtsRUVSRnBGaTNBMXlra0FSUGdNT0M1RkJKWFk4QW8wNU5xVml4YlN2NGx4Y2ZTVnlreEtMV1RiM1FBUytodUNrbG5XYjcwLzExRVJFU2FscEtJSWlMU1RGcUJzNENWd0pFVWVyMGRRS0ZYWVhhT2RUaUZoT013aFlVeWhpa2t2aDZtMEtOeEt6QlFmQndxUGg4clBrOHA5QlFzUFYvb05WUmFuS09OaWQ2Q1J1RjZ5bnM5Smt5L3hvNWlmWFBoRks2bHZKZmpHSVhlaHBWaXMrTHpkaVo2WmU1VWZPeGc0aDVrR05nQy9LMTQvcVBuR005eXRKWEN6MlJxVDlHRm1FOVAwcFRDOTNscVQxYUtzYVFVZmlkTDI4Tk1KTlkzRng4ZkxMYjVDSVhmOWEzRngxZ3N1N1dzenVGaWZYTzl6a2NxWEV2cC8xa3MyeTVkUXluaFAxcHNPeTErVmVwTlhHdEpoVmhGUkVSRW1vS1NpQ0lpMGl4S2lid0hnWXNhSEl0VXRqZnc2MFlIc2NTZUMveU9pUVJib0hBLzFrSWhFWnlsTUV3K1IySG84MDdGZmFVaDVCa21rc09oV0tZOEVkeGVQS2Q4bUh4TGNWOWIyYjVTdlZCSStKYnFieTIySFlwdEhjNzBoSFF6MlFpOEJPZ3RidGNqVVNraUlpS3lUVklTVVVSRW1ra2U2QWErMytoQXBLS25VdWhkdGozNzdaVHRTS0ZINndpRjM4K0g2aDZSek1kbktmeXNSRVJFUkpxT2tvZ2lJdEpNOHNEYVJnY2hWZlV3ZVhpMHlMYm16a1lISUNJaUl0SW96VG8wUlVSRW10TldDc016WmR0MEhJVlZtMFZFUkVSRVpCdWpKS0tJaURTVHV5a3NvaUxicHNjQnR6WTZDQkVSRVJFUm1VNUpSQkVSYVNaM29MOTkyN0lNOEt0R0J5RWlJaUlpSXRQcGpaU0lpRFNUMnhvZGdNenFsa1lISUNJaUlpSWkweW1KS0NJaXplVDJSZ2Nncy9wTG93TVFFUkVSRVpIcGxFUVVFWkZtc3JIUkFjaXNOalU2QUJFUkVSRVJtVTVKUkJFUmFTYjNGaCtUaGtZaGxiUVVIeDl1YUJRaUlpSWlJbEtSa29naUl0Sk1OZ01PN05yb1FHU2FYS01ERUJFUkVSR1I2cFJFRkJHUlpqS0Vrb2picWdNYUhZQ0lpSWlJaUZTbkpLS0lpRFNUVVFwSnhOMGJIWWhNYzNDakF4QVJFUkVSa2VxVVJCUVJrV1lTS1NRUjkyaDBJRExOWXhzZGdJaUlpSWlJVktja29vaUlOQnYxUk53MlBaWkNrbGRFUkVSRVJMWkJTaUtLaUVpemNXQzNSZ2NoMHh4RVljNUtFUkVSRVJIWkJpbUpLQ0lpelNhaTRjemJvcjJCVFkwT1FrUkVSRVJFS2xNU1VVUkVtbzBEZXpZNkNKa21BL3lxMFVHSWlJaUlpRWhsU2lLS2lFaXowY0lxMjZZTWNIT2pneEFSRVJFUmtjcVVSQlFSa1dZVGdaV05Ea0ttMmQ2VGlBYnNBQ1NORGtSRVJFUkU2cTROeUxMTUYzaHNhWFFBSWlJaWRlWVVFbGF5N1Vnby9FeCswK2hBbHRETGdaT0F1NEJMZ0JFS0M4a01Va2hzRHhXL1Joc1Y0REpnRk81ZGR3QmFtZnhoZUFEYWdZN2lJeFdPWlpsKzc5dEM0WGN2VitHY0ZncUxNR1dMN1pXZmt3VjJLc1pTa2hUYjM3dENPMjNBTHNET0tKRXNJaUxTU0NQQXc4QVdJQzN1R3dVR0tNelBIU204WDBpQjRlSys0ZUwrV0N5N2ljSTlYTXBrUnVIdmZKWkNwNFcyc21NN0FUc1c2ejZ6eHRkVU4wb2lpb2hJczBsUkVuRmJzd3VGSk0yZkd4M0lFbm9YY0F1d0J2alhCc2NpMG1pbE4yZGpqUTVFcGdrVTNnQUhDbStHUlVTMk4yMFVFbnoxSHBuMENJVVBqTGZVdWQyYVVoSlJSRVNhellOTTczVzBYZGg0VHV1VEk2M3ZOVGdhTURkdXhQeHQrMzl5OFBwR3h6YUxneWk4V1IxcGRDQkxhQjlndjBZSElTSWlJaUlOTmJYMzRyS2lPUkZGUktUWmJHWTcvQkJ0NDdtWk5aR1duNW54Tkl5VkdMc1puR0xPaG50ZTA5SGQ2UGhtY1ZDakE2Z0Q5ZWdSRVJFUmtXV2RoMXZXd1l1SWlDekEvV3lIYzVJNW5HZG1yZE9QV011WWh6ZlhQNko1ZVhTakF4QVJFUkVScVFOdmRBQ0xvU1NpaUlnMG0vdllEbnNpNGpiVFVObjk2eGJId2h6SU1yK2hFaEVSRVJHWmc5am9BQlpEU1VRUkVXazI5N0FkOWtRRWZsM3RnTG4vcXA2QkxNQytGQ2FhRmhFUkVSSFpuaTNyT2NDVlJCUVJrV1p6TDl0aEVyRTF4bmZoM0QvdGdMUFprL2oyQm9RMEh5dUFUWTBPWW9tbDZMNUxSRVJFcE5rOTB1Z0FGa00zc3lJaTBteTJ5eVRpbmhjTzNSWkc4NC9EL1FMd0RiaXZCLzlvRXZKSDdQK0o0VDgyT3I1WjdBVDhxZEZCTExGSDJCNkgwWXVJaUlqSWZFei8wSDhaMGMyc2lJZzBtL3NvckpTN0k4djhrOENwOXZrY20ySHdUWTJPWXdGMkFxNXJkQkJMN0g2Z2xXVStoRVZFUkVSRUZzeUF1eG9keEdLb0o2S0lpRFNiVFV3a0VXWGJzQU53ZTZPRFdHTDNBVzJORGtKRVJFUkVHaWFnSktLSWlNaXljaitGSk9KT2pRNUVnTUxROGh6dzEwWUhzc1R1cGRBVFVVUkVSRVNhVXdEdWJuUVFpNkVrb29pSU5KdlNLc0M3TmpRS0tXa0hNaFJXemQ2ZTNZT1NpQ0lpSWlMTkxGRDRZSG5aMHB5SUlpTFNiRXB6MGkxNUV2R2VWMmVQU1FQWFZ6em8vb2Y5UGoxNDZHeDFiRHkzNHl3bmZLRnlGYnhyLzAvbjN3R3c4WnpNR1c1MmFhVnladkhrZlQ4NTlPTWZ5ZFRIQUFBZ0FFbEVRVlI1aEY1UHUxTG9HYnE5cjg1Y21oTlJSRVJFUkpwVEFEWTNPb2pGVUU5RUVSRnBObW54Y2NWU043VDNaL0kzNFB5MjRrR3pRKzQ2cC8yUTJlcHc3Rm1WRDdpM3BQRkxpNHR3bTdCYjhYRzRvVkVzdmZ2Umg3Y2lJaUlpemN5QXZ6VTZpTVZRRWxGRVJKclZMdlZwSm42bDZpRVBwODkwNXAxdklJTnpVc1dEWmxmdi9WOUQyOE5pSkRzWEgwY2JHc1hTZXhBbEVVVkVSQmJoQ0MxUUpzdGRBQjVwZEJDTG9adFpFUkZwVmt2ZUV4R0FZRi9CL1QxZzB6NjQ4OERwd0FWVlR4M09udVNCYktWajV2N0ZHa2JaU0tVRmJzWWFHc1hTMjRLR000dUl5RGFxalRXUEM5amVBRU8wM0FTOTh4NXltV1hOUHA2RUxnQkxHY3pULzkxYXhaZGg3YkVoSkZkQzkvYzg4czA4NjM0QXhBWFZGVHBmYjJaUEF6RDQya0RhZDNHdDRweGZITjF2REhnQVNDTy9HS0x2Si9Wb041dDAvajhJWitLeHo2UDlZSkMrYStyUnJnQ0ZIRnkrMFVFc2hub2lpb2hJczZwTFQ4VDlQamw0RjlCYjZaakJtb2RlVlQyWkdZMktRNW5kMmJKUEdQeDJqVUpzdEIyS2o5dDdFdkZCQ2d2SWlJaUliSE5hUS9MbUpFbXVTcExrcWl4alQxMVlMY25SZ1hCcElGeEtDSitxWlh3V2tqTXhkc2I0Und2K1lSYVlRQVF3N0FtR25XcllxZTUyY0dsL2xzNW41NUx1cTJCdFhUNW9Ec1lGbUgwSXN3OGxnV2ZYbzgxaXk4ODFXR3NXM21LQnA5ZXZYUUhhbUppZmZWbFNUMFFSRVdsV2RSck9ESmhmaE5zSkZRNjA1SlBNYVRENHRhbEhIT3d1ZUdhVitpNnhUMjQzY3dqbWlvL2JleEx4YjhDakdoMUVNOGlFenRjSEN4OHRiYnY3Wi9PeDcreEd4bFFMdWFTckY2eDdmRWVhbmpiQStoODJNS1RsSnNtRnJndUFmM1FZd0RnL24vYjk5MUkwbEEyZFo1dUZDMHZiN3Y3RmZPejdmMHZSbHNpMnhVTmh5amNBcjJHaTVJZzJ3MTh3VVRlZlgxeDlabFAzWk9sOE5pRmNCclRrUWxnZlk5ZlRCdW03YzNIdHpCekVsTTIwY3JGYVc1WEZPYjdVK2xnTVg1L3JtVms2OTQ0azdRdHRPVEE2a21mRDNRczlmenVSWTVuZjh5cUpLQ0lpMjZTZW5wNk9UQ2JUQnJRUER3KzNtVmw3a2lSdFp0WStOamJXWm1idElZUTJvRDNHMkFhMG0xbTdtWTN2TTdOMm9PMnFxNjU2ZDRVbTZwWkViR2tmdW54c0tQTVpzTnpVWTlFNUhaaVdSTHpybk14VHpOaXJVbjFtWTl2TFVHYVk2SjFYN2ViNWRmVUtCRGlzN1BtT05hNTdtSWxlbHlKU1o5blErUXJNWGdkZ3NLdTdmeUhMMnB2enJMK3gwYkdKYkM4Y2tsSm16TENhelhXY1liZlRNZHNWd04xSDg5RXZXbHlOazVLZEVTQ1MzQnp3dTRCSFlYYUVCYTV0aXoxUEc2SDNsc1cxVlUxUEFsNGUwNEo3VnM1SGx0eEpablFVbXVTV2VWMWZZdDlPOEdNWDNMaTMvSWJJNHhkOC92WmhKY3Q4ZFdZbEVVVkVaTW10V2JObXgxd3V0ekpOMDVVaGhOM2RmYVdaclRTejB2UHhmY0R1N3I3Q3pDeE5DM21sbHBhSlAxZnVUcElraytvUFlmcnNIRlAyVlVvaTFtMW82VjRmWnVDdWMvZ1d4ajlPUGVabVQvUHphYkh6SjM4cWFWVldaWGJueHYwL05YcnpVc1hhQUIzRngwcEp4SDJBajlVeGxuSkgxTGkrTVNaNlhZcEkzZG5SazdiTXpFTTRtb2lTaU5Ja2ptaURQV1pZbUNTTzMydzUxZ0U5TTN6dzFidTE0dTVrMHMxWHpaS0lsb1N6eXJaQ0x0aXZvYnY2Q1lERGYrZmp1cmRVckcvU1BOVVdBWWJvdlQwVHU3b0k5aE16RGpaajM5YmcvU0YyUG1lSS9uVTF1SXdwN2crdysvaFd4T3ZURXpId2pOSlR4K2ZjQzFGcVptL2cza1lIc1JoS0lvcUl5SUtkY01JSis0WVFEakt6Zzh6c1FIZmZzendoNk82N205aytwZktsNUorVmpTSXBQYSswYjRsMXpGNmtkaXo0eGU0MkxZbG9zTXRkbXp2V3d0Q2tlUlBkT0wzU2Q4RmdlK3FGQ0lXNVlhRHkzRVplWWQ5eU5VcnRlemVLeU56ZEFJd25JdHc5RXYyR0JzWWpVbGU1c1BKOW1QOUw5UklUZHgwaENkL016ZkFuZUNEdDJiRnlJakVtcFdVWEhLOUpFakZIejFIZ3A0MUhhU1RBbnJPZTZMN1REQWZMZXlLT0orOEc2YnN6RzlkMEU1SmV6QjZMc1VzSTRjcU8ySDNhRU90K3V1Q0xxR2pueVorSUY1T1p0WlJOdXE0MHQzM0w5emwrVUZtYnI4aUY3aGZPVkljYnQrWFRkYzhxbm53VitPM3ppY0dOUnh0MlRPSDAyaVdXbDdGOUtmdzlXcmFVUkJRUmthcldybDI3b3EydDdhQVF3a0hBUVNHRVJ3TUhBUWU1KzRGbU5pa1JOelVoV0tkazRFTFZOWW00ejI1RFA5bTRPWE1YMkg1VGo1bmI2WlF0dm5MUDJSMlBTdUVKVThzNVBwZ2JuVDUvNGpKWG1sdW4wczN6Q0lXNUJPdWxoWW5lZ2dNMXJqdEZ3NWxGR2lZZit6NmZDWjJQTnNLTERMYWEyZnNHNlB2RjNNNCtibzlza2p5TE5Ma3BUKy9QbHpaU2tlVXJFRnJITjZ4R2kwY2tYckUzNFNLTngybFQ1cWZMcytIdVRPdzYwUUw5Wmh5SWNjTVFXNjZ2ZlFnRFllSnpWTERxMDdvc25OdWhHQWVXN3pMS1A3U2ZmS3dTODRtY1VUNzJ2UTFXdGViSW5qQkEvNVZ6Q1NFWHVpL0dPS2JRdGw4OTU5aTNYL3VnT1JGRlJHUzVXcjE2ZFNhYnpSNWtaZ2NCNDQrbEx6UGJ1ZHE1MjNpQ2NEYk9SUEtxTHV4ODRzWnorS29iL3piOUlLY0Q0NzBEeGhKN1ZwVmVpSmZ2K3JtNkp0WHFvWFF2VXFuTHd3UFVjd0VjNkFGS1BRMXVxM0hkRVppaFY0U0lMTEU0R1B2L0RTcThCbGVSU2JxZmIvanJjRlliRm1LU3ZwQVVKUkZsV2ZMbzZ3blZQMEExT0JtelF3QWMvd0hPREQzT05sVkxFSmJsRnhZL0oySTdhdzUxOTc4djNYT21xWjg0UktpYTBNc21mcFZCYVdYcGU2cVZjNk9sZEo4Vkt5UjBCdW03c3lPdVBTRWt5UWZ5cWIwY2ZsWHJEeGFCekpMM1JEUjh3TjNLWSs4bzl1VEUzUWVydCtsbVp0blNSbWx2Tm5UOU05aGJNZmJMcFoxSER0RC9xNWtqV0pWMStMdng3M1VNbHkzd1VyWW4rN0hNZTJRcWlTZ2kwaVJPTysyMG5jYkd4bzR4c3llNys5Rm10Z3A0VEtQamN2Y0h6R3lUdTI4R05wblpKdUQrR09OUUNHRUVHSGIzWVhjZm9iQTR4WEFJWWFTMHIvZzQzTkxTTXY1OGJHeHNaR3hzYkhqRmloWEQzLy8rOS9NVm1oMmkvT1BmT2pGUEwzSnJxZkFHMWg2NzhWWHRoKzU3NGZEdkFRd3F6b2VZbUg5aGFTTnNpR2E1RjNIVUUxRmtXUW51ZjQvWm1xbHJxSW9zUjNuNnYwUGtPOVdPNTBMWEpjQWhBS1R4di9Lcy85L1phejI0SGZZYi94L2k3cG5TWjh5R3A5QXpoMUVmdlVQVmpyU0Vsdi9BQ3VPakhhNFlvdThuMWVzNW9nM2YvYWpTLzljWTQ0YnFaYTNzSHRBcUprU0hXSDhiS2MrZktmTEZ5WVFwQzZ2VXZDZmlRT3g3WE5tbVpVUFg3V0FIdUhzK0g5TzlZTU1qbGM3cm9Mc3pTZWdEY1BQeEQxVU5Ec01vaktnSjltOUVYanhUK3gxSjlybFd2UGR4NTY1QmVxOWI3RFZ0Qi9aRlNVUVJFZG5XckYyN2RrVjdlL3VxRU1JcVlCV3dLazNUUnkvMU1HTjNIekt6emU2K3ljdzJBNXRLejkxOWs3dHZDaUZzampGdUdoc2IyOVRiMi9zZ2xZZXhMclVCR3ZBM2NKL1BqUHoyem5PVG45dVVDZjRCU01McHdPOGZmQ1U3RDBEWDFKK1F1LzlwcjA4TjlkVWwwUG9xL1J3YThYdFFUNDRXVmhFUmtlMUlOdXc3WU9aSjVhUFduVXQ4Y0xZNnFzMnZtR0h0c1k2L1pIejRiWnErYmFaNk11eStxclRxc0x1UER1RTNWbHNjeG9pWnNqa2diZVpGWkVydUdvVS9EYzllYnE3eXllUTEvbXJmRTdGY0IxM0htOWtCeGMzTHFpVVFBVUtnYzN6RHVhYjBORVkrWXNIUE1iTld4MTdRUnM5L3pyUzZjM0I3UStuYjdQZ2xiRjl6WFMvVTNtZzRzNGlJTk5LcHA1NjZhNHl4MUxOd2xicy91VGdzdWVZS1F4KzQzY3h1Qi80QzNBNzh4ZDF2SHgwZHZiMjN0M2Z6VXJTN0JMWlNOaDlPblYwTVRFc2lSdWQwNE1PRGJabW5HVFl0TnNQLzI3YlBtNjltdWhkUlQwUVJFWkZKN3EvVUV6QllDSit4MHFmZTd0L0lzLzdHSEQxSHhTUTliRER0bjdhcXNBVS9ZVHd4YVB3aVF6ZzFKUDdOeW0yV0xTSmpmRHlYK01kbmk5SjluOC9tNDUvT25zTUZ6VkY3bUxKalNWZG5Eb0dYbHA3SEdMODBZMkh6cnRMM0tFWWJUeUlPMG5kbmx1NUxnSmVia2JRbThXTWpLU2RWcWlKSDk4a1lUNFpDVXBjNCtxa2FYTWIyWUUrVVJCUVJrWG82OGNRVGQwdVM1SGpnQk9CNGR6K3NoaXNiajdqN0hWT1RoREhHMjkzOUwxZGZmZlY5aTZsOEcvSUk5WjFyYjF3eU1uaHAycHE1d0d4YW9uRDF2VzhpTnpab3AwMGJPdWVldGx1NHFGNHgxbG16REJSMHREcXppSWcwUURaMGZSR28wbU93d0dGMTZRK3lKZUgxV2U5NjNveVZSdjhPNWovejhweUNzL2Q0YnpkbnM1di91Y0tab2JSYWI4R3QwNUtJMmREMUtqTXJKYUFHWTB6UEE0SW44WE9CY0V3MjZYNmRwL2FHUVhwL1ZqckhzSWxWaHAzdnp4ajdJblhRZFlJbHZzZGk2akNmUE8rNHdSTXlTZWNaaTRzTVNMbHprUDRwUTdsWFpRMmVDK0R1dHcyeGZsMzFDbzdiQTdjVE1jQjVhSWhOaytyeU9QSTJRdXNMQ25NbTJva1pPcDgzU1AvVXVRN05FeisvMUl2VTRIL3lYTHR4MGRlMmZWakJFaWVNbDVxU2lDSWkyN2lUVGpwcFp6UHJCazR3cytQZC9RblVKdkZ5RDNBemNGUHA4VWMvK3RFZjJQNkhsUUpzQVhadlJNUDdmSTdOZDUzTEZVeVo5OURNV21PK2ZRM0JqNS8rNDdVcmR2OVUvdTZsaUdmVHVkbDlSdkJPc04waThkYjlQalcwcnM0OUhxZCtFcis5cWtjU01XUlllMHhJd3FHNDdSVmgxQzF1aW1seTAwekRqYllkUjdSMXNOdnFFTUxqd0ZjNDlqREd2WmJHOVhuNnEwNlF2M1JXNzVxbDlha2s3R1Z1S3dISDRxWTA1YzRoOHRmQ2paWG1XMTJBcCt5V3BYMHRJZXhqc0l1YjN4OVR2MzJJZkIvY1dPTjVrenAzejhLYVlsczdPLzRna1R2enBQMHpEVzJUMnV1ZzUxR1d4T09Dc3orQUc1dEorVVdldnB1bzYydnc2a3lHbGllRXhBNlBicnNhbm5Yc1lhSnZOUHphMnY3Zk82S3RnOTNYV0lpUE0yeG54eDYyR1ArYUo5OExOeTUyMGJEaTYxOXlDTzU3Um53TUN4czlIYjEraUd2dXFFbjQwOXBhNnRmYVkzZkswSFpLQ1BhWUNHTWgycThHV0hmVnd1cXlNMHNMYXN5eC9JbXpmU2J0Z2R2emFkL2E4bjI1MFAxbTRIMEFEdC9QcDMzL05QM010U3R5U2ZJZ0ZIdW9UWkhqMkQyQmQ1ZTE5S0VoTnZ3MVM4L1J1RDhCQTRPbkV1STFXYnEva0k5MlhvNnhBekhHNS85TDQ5alhFOExoT0pVLy9EYjJISy9kU1ExbUhVbmorUGp2YUpMd2RnamRzNTB6bzJtM2Vwd1JDSXRPSW5yaWw1TXlLZkdYVGJJdkFpdmVnOWlYbWVFMUpoT1NGNWtWOGtTT2YydHFrbmVRYXpkbTZmb2djRDVBQ09HL3NyRnpRL2xyUlM3cFBCUHNPQUIzanhiOWc0dTlydTNJc3MvQkxmc0xFQkhaM3B4eXlpbTVORTA3UXdqSFUwZ2NQb215VDQvbjI5UFEzY2ZNN1BjVUU0WHVmdlBnNE9BTjY5ZXYzMUxUd0plWEIybkF3aW9sYmx4a1BuM3hsQmpDMDJCOHZwcHh3ZmppVXNTeDhkek1tNGJ3ZHhtV0FUQUNHOC9OL0d4ajVCLzIvY3pnblV2UlpnV2xKT0wyM2lQUldiTFZtWS9kS1JQYTN4S3dsNDIvTWJMU056YVFKRTZMZDkvbHhBc0c0d09mcWRUckEwaXlTZGMxaGoybExPTGZERVE3Q25wbkdYWno3RTdaMFBGN00vWWFQOVg5N0h6cysyeHB1NDJldzFvVC8rM0VjZjZjaitzT0xteXQyVEVUa3JjRTdGVVl4WjRaNDdOZzRjRThhMTNYeHBRM0Q5RzN4UE9DOXJSa2svaFMzRjROL2lRekM4VndpZ0pKQWxuZllSanI2bzBwNzF0b1RNV0o2OS9wVGxmNW0zdkRTQklqNXpzOEVPbjYvR0RjL0k0cVA3UDV0SFY4a3ZnNzNPa2N2NlppV3lTUTlXUVU2N3BpTE9XdEkvVDllakZ0bFdTUzd1Y0grSi94SGM3dkJ1SzZ3MmM3TDhmYUkwbVNtOHJPKzgxQVhQZjQyYzdMSmwxbkdUYSsrSlM3dnpNZis4NmZxTGZuS0JML1pWbTl2eCtJNnc2YjFIYm8raGhtcjZ2V1JpQmNta3U2THkzZjUwNmFqK3ZtL0o0cVE5ZHhJZUg5RkQ2OEtSdDlTZkZuMFgyN0dXOGZTTmQ5WmE1MUxrQ1NTYnIvd2ZDWDRKeGM2aGtmckJCSklSWURqQnhkZldrYTN6SEUrdDdaS3MyRjdudkxrek14dGYwSDZiMExWbWV5b2UzTkJxL0IyS1gwNmxSb0o1RDFIY2FnKzB2NWFHK0IrVTZMc21yblROamhQd0orSm1hRm5tRm1oT0kzMWtPTDU2eDdIYW05WVlEZW16cFkyNU1reVU5TFp6dCtYVDd0ZTJybHVxZXF5V3Z0dUpsZUY3T2grNVdHZndpem5RcTFVN2dUVExmdHY1V090MCs4ZWxOeHdaUWNMZTBUT2F4cGk1cVlKKzBYRzdZQ3dOMy9rby81RHdEazZmMTVSMXo3dUpDRVR4cjI5T0pRNTFka2c1K09KZVBKVzhldkgrYWFQd04vSms3OFhTcnA0TGdEazZTMWZPWHBzWUc0NVRGTHN3THpOc0xET1ZnaG9SZGpPc1BJbGlQYWpERCtHaGdqWDYxVUtoOUhQNWdMYlMvRU9CUmpOMHZDUmFTY0JxVFF1VHR1SHlqN1RmM2M3S3M0eTNLaUpLS0lTSVAxOVBSMHRMZTNyM2IzRTRBVDNQMllKRWtXTkYrZnUvL056SDdsN2plYjJVM3VmdlBHalJ0L2RldXRpM3NEdWgzNkc0MmJFNUg5N2gzODM3djJ6RDVvc091a0E4NXpLN3c5dUcvdmxmazVySkE0UDNlZm0zMU9oQTlOYjg2ZTZzRXZCZFpPUDJ0SmJkTnZqR3BnU1hvaTV1ZyttZUNYakw5NXJzS00vWXp3MFZ4WStmSVlWejk5Y1Bxd29uUXM5WmUzQlB1RkdlMkZrM2hjSnFSbkQwWm1uTWNvRjlyZlRYa0NFYit5UElFNGt6WTZqMmdKOXI4enplTmFmS040WEpLd0x1T2RIeHlNL1JWV09GKzhER3VQdFJBdk5ld2dpc21VNmpIUkRuWnFrbkJxbHU3TDh1bVdsODM5RGVpcTFteklYV2pHV2NXNnFqVENiZ0g3OTJ4WWVVbytyajU1ZmxkVHNqcVRDNjFmd0hnUldOVzJpa21rWjdVRWYyWkMxeHNIWTkrczg0UE5aakMxSzdMQmg4dCtudzdyWU0wQlEyejQ2MHpuZVFqUG5CU204YmdPamp0d3R0NWs1cHc4NlVjVytlNUNZMThxdWREOXI0Ni9INnhxRDJ3ekhnVmNuQXZkVHhxSTY5NVk4eGpvT1lvUXZ3RWNVcDdFck02NlFnaFhaK2grMDJCYzk5SDV0dGZCbWdPUzBQSi81YjNFcHJWUTZQWDBpbHlJUFRGMm5UaEkzNXcreE9xZzg4UWsyTmN3OXFoMkljWFhqeDRQL3JPY2RiMHlUZU9NdjMvVjFQQzFkbGFaMFAxR015NVlpaitMN3R4bHNYd284VHdGZnluR0I2cldEeDNqUTZLckpCRlRSdHFUNGkyWTRaUHVUM09oNjkvQVRpbHRXK1RzOGw3ZnhSV1RuNUdoODNraGhBc3hWaFkvd0pwSUZqb1h6M1FKbHJRZU4ybmJhTSt5eTRsNStONU01MDNpYkhTb05GUjdQanJNMkxlc3pzMWV1RDlkckVtOWh6dm83alRqcU1LV3hSQ1M4enBpejRlSDZMMTk2b21ac1BzNXhkY2czTG14K21yWTF3NTY3UDVIQXRjVS8vK2VuQTFkSDgvSHZ0Zm1rdkExb1BEL3hQM0JmQng2YXcydVNiWWhTaUtLaU5UWnFsV3JXbmZkZGRlbk1ERThlYlc3ZDVTT3o2T240ZTJVOVM2TU1kNTg5ZFZYMzdZRUlXK1B0dERBSktKOWs1Rzd6b25md01LckpoK3dBNmVXZGZlTDdmemFUOENjNHMrM3FtOVFiTTM5cjJhdlBUN0R2YlZ1dDRuVlBJbVlTYnBlNU81Zm5qcS9wanQzbVBudGpyV2JjMWloNTArUjJSTXR0RzBnUG1VVlhQOUErWGtqOU4vYVF0ZTd3ZDVUMmhld2Q4THFyOEcxRDFhS0ljZmFJeDA3Wi93M3lYMkx4OUd6NWhKL0Iyc2ZuUVQ3YWZtYmNuZnVOWHlUdzg3QWZ1Vzk1Z0NDaGZNeW9kc0c0N3J6NXRMR1hIVWtYUzgydHkrT0o3ektPZmVCMys5WUZud2ZNeXRmVGhPRDUyWERpc2ZtNDlyalliWWUzZ2UzWjVQY3R3eDcrclJtM1BNR0c0RXh4L1kzS3l6RVkyWlB6aVp0bDREUE02UFFzMHMyaVQ4b0RTbWJhSWRoakY4YlBJS3p0K09IbGhZdk1MTmc4TEZNNkdvWmpIMFh6Sys5cVhxM1l0MC9BVTRyN1FsSnk2bWtmSDdHMDR6VHArNEtvZlhwUkM2YzhTenN4TktHdTkrWnArK1hNNVN2dTB6b2ZnM0dCOGRmZDUwSHdPOTJiRWZ3QTIzcUgzL2pEWm1rNjJlRGFkLy9WS2h1NFpMMEtBaUhsTzl5Wjh6dzI5ellaSkM2ODFnejIzczhGTE9BK3dVNU9tOGRvUC9LdVRhVkVsZTBodVF5akVNSzdmZ28yRjhMeVNYZnY5VExicHpaWTBQaWw1RFN3eXhEdXJPc2ZTWWhYRWFGLzdQdWZvL0Jab2VkUy9Qem1kSHV6aGRDQ08rY2Evd2x0WDZ0blVrYlhVOHdxaWZwYWlBZG9IZkJmOXV6ZEQ1c004eENFcGo0ZVRoZWNjb0hKNVNWc2ZIVmpqTjByM1o0OThUZkU3NHlRTitQY25TZE1rQzRwbndGNTBINkw4dkZZL3M5NmZpQ3dUTW5LdmROK1RndzQ2SWh3WmsyOTdRRmV4NXg3a25FZ2RqMzRybVdyU2FUZFAyRFlkOG8yL1dWL0JKOGNHQ0JvOXdaTTZPbGtQQ3pjMEx3Zjg3UjlZM1JtUDduQ0J0K0E5QkIxMEVCM2o1K1ltVEcveXQ1MXQyUXBldjgwajJEbVoyVFRicFhBZU05ZTZQNU9mUDUvWmZsUVVsRUVaRTZlUDd6bjUvODdXOS9Pd1Y0Z2JzL3gyeGlNdVY1SkEzdmRmZXJnQisxdExSY2VjVVZWMnhhaWxpYnhFTVVCZ1lGR2pVSFpMQ0xjVjQxVzdIRTB2K3VSemhUV2NnR3FOR1Viek1ySlVpYm9TZGl6VlpuenREelZQTTQ1VTJ0WCsycG41ZW4veGRsUlpNTW5jK3hZSjh3czMwQXpEZ3dtMlErbjA4TGs2eVh5OGZ3Z1d5SXp5MU5hSS9acnRuUStzNTg1RFVWd2pCUHdtZXNiTHFGYUp3N3Q1NDMzaHFTOEhXd1Bkd1pkdmlFeC9TL2hsaGY5a0hJY1h2a1F1dkx3TitLMlhnQzF2QTNkZEI1NVJEOVY4L2V6dXc2Nk80TTdsOHlLL3Rnd2YxaHh6NFE0K2hYSi9lQU82S3RnOTA2azhUZVhKNjBNdVBJYkpKY25FOTVGak1rUDNKaG4vY3pKWUhvK0EyV3hyZm5HYng2WWc3RW5wWWM2WW1lMkxzTk84YmdOSGZpUEdhenNHemlGMXRaQXRHZHJVNTgyMkQ4MitmTGUwMW02Tm1QRU45alptZU9ud3ovbVdWdGI1NzFOODY1eFVyY3Y0dlphV1U3VG9YcVNjUWN4KzdwemxPbXp4WG16NERxU2NRc2E1K01zYkpzMTRKNklZNUcvMXdMOGNmanpTYmhQTERPMG5iMCtFR0wzai81ckRENzN4Q3pJODM5cFlXWE9mOUpUT05iQmxsLzNVVDhhL2J4MFBKV3M4bC9FOHp0ZmNBM1dZSTVFdDA5WXZZOTB2aUZQTEZ2NnB5WU9kWStqWkI4dVRSczE4ek1nNzJmeUp5VGlLMEpud1k3QlBjdEVYdkhZQXhmZ2Q2SENrZDdXckxFcHhQc0UyYVVmWUJtWFJtNm56UEl1bTlYcTdlRHJvTXM4TFh5QktJN1F4QS9HR1A4WW5sdjF3eXI5N1hRZGc3d1JqTnJkL2QzelRYK3d2bEw4MXBiVFV2QytRWXR1RC9pOEJHUDhZcVU4SEFydHA4SGY4RjhZbThFaDJ6WlVuK3pKaEVwNjYwWUVuOC9XR0V1UHZkNzhuSG9EVzMwUE41RC9INld1REhHenBjUDBUKytJTWdBMTkyWFNidGVUZURVaVorUGZYVG0rV3A3ZG5EOHVXV0p5czBZS3gyZUQ2dGZYKzBEczZWZ3p1SGxyM1Z1ZEZZdnZYQ0RjZDBuT3pqdWUwbG9lYU5qWjVtUkt5WVRYOXdTa2hlMVdQZDNQUFVQVzdCUGxDWENmNXhuM2F5TDArUmozM3R6b2Z2eEdHZEFjYTdLOFF2eWp3L0c2YXRveS9LbkpLS0l5TklKSjU5ODh2Rm05b0tISG5yb3VXYTJHOHc5YWVqdWcwQS84Q04zLzlHUGYvemptc3hUSlFBOFRDR0JtQUVhTWdmT2ZwOGMvTmxkNTJUK2dOa2gxVXY1aG4wK05mSzdwV2pmSXQ4bThLSXFoMys1VkF1NU5ER25acjFmVjJVdHhHK1V2NmwxOTAvblk5OXJtWjRVVHdmcHY3d2pIdmZ6SkxUZWlGRjRIWUsveTlKOVRKNTFOMHd1M2p0bWNlMC9lUWczbEwwcE83dU56Z3RINkwrMXZHUTI2WHI1cENRVmZ2bGcydmUxdVZ4QnNYZlFBVGliUGNabkROSi8vZlJTMTl3L0VQbGdqczRmRXV6cVVwTEl6Q3dKZklUSWtYTnBhMlk5TzRUZy96TXBRZUQ4TG8zcHFaV0gzZDQ2TWdSWGszSjFOblMvell6eGhJVEJNM05KNTVrRGFmK1hLN1hVUVZlWHcrdksvd0s0OC9sODdEdWJhVCszM3JFQnVKSzA1K3BzaUo4MXMzK2EyaXR6SnBuUWVZNVIxcVBQZmROWVRJOHY5VGdwTjBqdlhVUmVsZ3RkbXpCN0V4U0dOM3NTM2tYS00rYmFaa1hSditlQkM4ZDdPcnFkU0dsbXR3bzhhWC9HK0tCcjU3N3hlZWVjNDZHbkEzb3JEbyswRUNZTjk0NHhMaWlKT0VML3JTTXcvbnVlODY2WFRFcG9Hci9NczM3ZTAwc1lISTBaN2x5WWozM25NQ1VwbUdmRDNVUmVuUWxkRHdlejhlSDZaandtUTlmcVFmcXVXY2oxVk9Pd2ZpeUdWNHpRVy9Ydnl3RHJmNWlOM2FjVC9HZWwzejB6anNyUmM5UUF2VGRWTzI4eTYzVDN1OU9ZbmpETWh0OVBQdFk3bG9mdmRjUTFOeVVoK1NWbTQ5TjdXTUkva1ZJMWlaZ2tmR2xpa1FqQWVjQmlldUlBNjIrZVduYVFhemNTZVV1R3poOVlzUCt6cWIwZlo3U1VyN1hUR2I2N3V6M0w0ZDQweHU1aDF2K2hkR3dFZmt0a2dZdXFUSmNOLzUrOU13K1RvNno2OW4yZW1xMnJBeUhzUWhBUkVBUkVNVW9JeVhRM0pKT0lDb2lLNENjQ29peUNDTGdMS2lDeUtJdWdnQXFJaW5FRkZFUUl6Q1F3MDVNUVFhTzhLSXUrSVBJS3lrNkFkSFhQVXMvNS91aTlwM3VtWjUvTVBQZDFkZEpWOVN5bmFycXJxMzUxbHZqWFFRZmtZQjZDUDRJT1dsVldJSnAvcjJqVjY2c0dUQ0Vub2tEQkV6RU16VEhHMkM1Z0I3RWNDL2UvMkdqaTMwYWtDZGpKR083eGlWMFYyTlFYODBLaGVIeGJ5UDE5VkY5TzJaNnJCck12WXZRNGtaeU5xZzhxL0ZhUXMwVm9pWnJHRTFLV2krbzREbU9DSUdVNVdWSDJnY1NzVW8vTHNTTER2VTlpT1EwV25PdWJwdE1GUG8wd08zZHVQa3c4T2F6RWpsZXMxU29GY2FxVHNwa1RvNmFsTGYrWno0M3hZc3IyZkcyUWJqT1ppU3hlT0M3TWxJcUlEb2ZETVZISTRzV0xXOXZhMnE1c2EydjdqNGlzQkk3UEM0aURvVmtlQUM0T3c3Q3RvYUZoVGtkSHg3S09qbzVMbllBNDVyeEsxaVZrWU9qaVJDSTZlTjRlZEZ3S3FnRE12VHA5RTNCZVpXVkVWUjR5OU5jU0Y4ZVQ2WDVOb2pDY3lwaTFpWmhaSitaRDlISkRyNnB4VTFzZ3c3MVBLcHhadHRMb0tkWGFabS9FOWNMOHNnZ05EWjVVNUVKYk5FZFVpaUYzeXJOQmFFNGF6bjZvRW9iV2ZyQzZnRmhxVC9lRGF1MG55bGFLN04xQ2ZOUmVHMUZqVHlrdENJUHF5OVpLMjFCNSt3QUMyM1VlcXVXaXFab3ZVc09yMW5pY1ZSR3kyaG5ZcmhNWjFCdTZzeit3eVJOQWgxRzhKZEZpTUlVY1ZLcXFvZFhEcXdtSXBhUnM2a3hWTGU2M2NsQUxpOTVZLzd3RENlaitMMEx4N3l0c0ZpRTJ2M1lQS1FsbDFsL2x6MDhpNHZ2b0FiVzdVUlFSbFZjeXBMdHF0cDBrRkZZSHR1dFVCcm1CVEZ0ekRxclBsYTR6aHYxcnRSOEpxVEM4SXdpNzRvTUppSGtDdXY0b0ltVWV2MnJzd25yblVsVzFWbzRjS0NBV3lYM1hMaXhkSjBvck5iNUhFZUlMUU1xcTRvYVd3NnNKaUtXazZWNmpWbzhack0yQXVjYjVYRHNBa1UxRmFMQldqeWdWRU1jQ2EzVnBHSVp0YW0wK0RQY1FFVGxtT0MrRUE5VDIzeGFHWVZzWWhtM1cyZ0hYTUNyRnRCMUc1TlZxdGloaHliV1hGa1RFREozL0NxMXRBemtuUmJJZElHV2ZQaDYxbDZtcVNwWlArV2JXZ3kzRVczUGh3QjhvanN1WDRiNnFjMmJaTzJyUXMwcFcvRFMwWnJtcTVyK1RYNERFWnRWNmpoTnZLVjBRd1l0aXgvVDdQcEMxTHdXMjYyc3BLMjlRdFY5SEIrWmdWUGlYWUFmTi9abW5tZGl1dm1tNXUweEFCQkMyaUpybVAvaTB2bjJNREhkTUlad25vc1BoY0l3QlM1Y3VuUThjQVJ3T3pCMUcxLzhDSFVDN3RmYk9WYXRXdWJ3aEU4TUdzamNvazFhaEdXRHVsWm56Z2ZQSFlxenRyMHIvRWhoVzJNamNLNE92L2Z2azVoc1VTUWl5cVdJZm5mdGN6MTF5WTNVdkljZW9VTWJtdWtzRXluSW05WVhoYVVUWGorMEFBQ0FBU1VSQlZOUVJsaC9ZRGN0OUU3Mnl4TU53Y2UyMkw1NGZOVnU5SDJFdkFFR1crc1FQem9jMytjWmNXQm8rcXBiamgxOVZWWDlXR3BvMnFPMTAzK29ULzVQQU8vTHJ4SEF3bHU3QitnMkJEUEFNaEs5bXE4bldoMXI5SEVZK2xFc3NEOEx1RVZyM1Q5TzlwclJkTTdGZHFTajgwUmZhQVI1cE5RaHRhTDlnUE84UDlkamtlK0ZSWUFvVmNrWGtwZ3pKT283enVqNW9YUTV5WnE2ZkdNOGNRTWlvY3UyS3lxMElCZUZRakM3RFVzV3picGRtbENYNVl4UmEvWjB4Smc0NWoxT2o3OGF5WW1DL2ViNnFMQ3lSWis4b2hvVlBIVFRVTDFMREE3TklaMGFKM1NKd1FxRWZERm1aZW5qYys5elFiWXFvYXBlSUZFUmFnWnBGa0FZZ2NudUdyaUcvbzJyRG40dlhjSEd4SDdOYlNPeFlyZkNETVJWcFFGUi9uU0Y1VDJXN2FnUjAzeElsM2drazZtZytJZWZhU2hTOWRUeXEwTmN1a0RFOGN1a3FhcWFzRUlwNUlXMW9hNGlJVWd4RGw2SW5Ja0FQcS8rQnBTVGsvTEdlbEgzc3N5MjAzbUdNTEJkaFd4RjJOa1k3VVVrWFU0eXlPckRKYXdhelBXbzJPNytRZzFkNUpXVjdyb0g3WHZVbHRnSjROeUp6b3NhZW03TFVyTkErVnJTdy80N1ZpZzJwNFVOWTJzZDdmdWhjcjdiMVFZd0dRakhGRW1UVGMrQjVmL0tKM2FHaE9TOU5aNVhmbmdVUjN6UjhDZVFMSWhUeXVxdnl1QWc3NXdaNk0wYnU4NG45VUt3NVp6UzVPQjFUaStuKzFOL2hjRGpHalNWTGx1elQxdFoyVVZ0YjJ6K0JQd0JuVUllQXFLcFBxdXFsSWpLL3ZiMTl1L2IyOW1QYTI5dC81Z1RFQ1NWLzBUb21ubUViTXp0YzNmUFlEbGRscnB0N1ZmcXlIYTdxdVdNU0JNVDhmRE1oSitLb3I3dWl0TDVGcEhpZVVYVE5VQjVtUmRZRklJVzJJc3lOc0dENzZtMGY3bFVySDFNdGZoN0U2S1V3cjlFbi9rN2crSUlOeW8vcXlaMVVpVnJxcXVCY25FZkxSSElSRmd4M3psS3l4N0pZUEFMVjF3Szd2bW9vY2kxeW5uWjNsdG1WRmI3SzhJeTBsWHNoYXJJeVBId3cwcXkrVDFYclRERmd5bkl1aG1FNDZJMTFHWlp5cjFDVi9XcTBySnUreXRCaWtXWFYya1haOW9COE1SbVU5Um1DcEZKMk0xMDF0RHBLSkZaYUVNZUtUcm1xektvOFZYOUlzcFRub1JUbWpJTkpkU09pWllLUlVyODlndDVZVDd1QU5mK3AvSHdiK3F0R2NDaVVoYTZIVnV2L2ZBTlc3YzMxdEp1NGMyMDVHc3BQNnB0amxOaitkNGVoN0RUWXk2bzlJKytscDZyV29yY01PYTZXRk1yQ1ZNMHZhRXBFUkVvS3F3eEdodTVWWWpOdkExWkNyZ2hVTGl4WmxaNytVSTVuc0h5MHhOc1VQbDIwalV2elhvczJ0QmVYckQrMWhkaUI5ZGcwR3NRMHZLOHdwNUpSVlFzZzhDR1k1NC9uM0Q2TDV2bGVmSVh4ekUyRjMwRFZWeFg5VFlsWEpvSzgyM2k2TnVyRk8yRGYzUGR4UVNSaVdrLzNUZVBqSXVacmVRRlJsUkRWTHdXMmExZXJlbnJSaTV3R0VUbFJqVDdtbTloVlRTeXNXYVY5QnJIUmh6TTdUMFNIdytFWUJrdVhMbzJxNmtkRjVKUEEzdlgyVTlVbmdadU1NYjl1YjI4Zk5IVFBNV0VJN21IYVZDRHYxVEhkUlVRWWczMjB4c1RMUHJRcS80aVNlRnU5L1ZWc1Q2a1pRdE4yMVBBcUNlajhVNFRZSlVJdVI1dklyaEVUUFJuaEtDR2JJMDJWSndPYk9YMjQrNkZLSm8wWjFybFFyZHhmSnZzcnV3eDMzbEtzSVZaNkxGVzR0N1RnU0wySTZtcEVpdFZCaFhjT2FJTXVMRDN1cXNQUGJTYkM0OEIyZGRnVEw2UVZWTFdDbDZyN00rS0Y1UUtSNkpEekRVVXYzUTgzYXV4L0VkazFheFR2aEFXYlZ4WXdVR01PTHZtQy9CN1c5YWx0dlIzUGZCNUFSSFpxSXJIN2dEQmNVL1NTVTlXK3RPMnA0cTA0eVlqK2VlaEdPU3ovTGYyY1MybnV2L0ZESWl6WVRtbmMyZk5rWjFYZFdaQ2RWWFJuVk41VWV1YVM0YVFCQ2UyZ0ljYmxGdkEwSlo5dml6Y2dkMkVMaVRlSWFDSDlnQ285R1lKaGVlMkpOWS9YOC9od0lzKzFwYVN4cSt1ZFl6UUVyQm4wb1VUVWkzOVUxVndpZ3FpcUZkR1BaOEx1NVVPTnF6QTN2OWNXcmVHZGJwdnpsMTlTVWxobEtGTGM5eXpoZ2tOODAvUklXVEVlMFZONjZhb1pudDlFN00wWS9XWGhRWTdxUHdMN24yL2x0MmRZM2VrVFh5RndrSWlJTWJvOFltUHoweVQvWGE5dHc4V0lIRnEwbnhVQ213TnhSRGFKZXRFUHBrSUdUWGN6a2lsOVl1L0M0eFNwVXR6TFdudGtodFgvOUVtOFF6MTd1U0FsYVF1MHVabW1MUnBNN01zZ3gxYUdMcXZ5bUxVY2x5SFpEWkMyeVNzaXRLNFZ3N1dJN0EyUUZYemw1RWF2NGVRR1l2ZWozTlp2elMyOWRQNXRqUGR6WTJCeUNqcU9JVTVFZERnY2pqbzQ0SUFEZG10b2FEZ1YrR2k5U2JsenVhVnVGSkViT3pvNjdodXlnOE14TTVrcG5vaGpna0YzTExzeEZUNkdweCtydDc5VUhHWkJCL1VxU3R2L25CMDEyeCtLc0h1dS82WDVhc3k1ZkdjZkd6d0hWUzMwZWVqcUg3cGRTUS9DWnl1Y2gwZnBvV1hLaWdxb2F2MkNSMmsvcTM4WHJ5d29la0F1S1JWMktUdnkxdFpabUtKa0RBaUcvcElrWmlGYUxGQWhZc1RqM3ZvZEh3WThWeGtyTDdoYmdYelJGaFB4R3R2U0liK3FhRk1RWXEzVjN3Sms4TlpFVmRmbks0WjZ4cjRIUzRWWVlKWVczZ3Izak96ek9NNm8xRjN4MWNLR2NvMUx4K1ZoVnpQNzcreVpoaU5GV0lyeU5rcXViZkphaXlDak9qT0g2TXYxdGhXa29waEVPRURxOHdoM0svK002c1BERFYyM2hHbXZEaFZ4b3MrMUFObjhkTjNQMXp2SGVPR2IyQ21xK2wwUnlRbUlmQ3dWZHRjaGFpMmFVL0FtQm5ycHF5cWFxaWZOK2FPand4QVJZWmRtMzJ1OFNTZ1JFRlcvRTloa3pmelJMZXkvb3pIY21TL2NvNnA5YXVWWWVLek1BN0kvbE04MEdEMVFoR1lSZVowWVZtQVh0Y0xxdWovRDlkSkU2eDZxbXNoL3p5eDZzMEY4Z1RpQUlwK0VzUkVSb3lUZXBrWS9CSHhZaERlVWJWUmVzZGh6MHRhN0VwTDlrSDE0U01paWlOZDZaQzd2OFZ5eDV0T2VrU1VJbnkzcnJ2UW85b3EwN1Q4SDFxWkx0NlhwdmgrYm1CY3grbWtEWHkycCtvd2creUxzNnhrTnNEZ1JjU1BFaVlnT2g4TlJnM256NWpWdXNjVVdId0ErQ2NUcTZlT0VRNGRqMk9SdkFKMklXQWNLVzQ3bGdWSTBNbmlMeDNxczNmNDRNYm82Rno1V3VQc1crRTZHcnJweWtWVWlTRERjUG9hR29GUU15NFd3MXF6ME83UU54WnlPMmZITmlGSktXSFI5cVNRaFdxV1Fsc3JtcFo5d3BXR1krU1BybzZWaW4wYU55aENmai9vSXJiblY4L1J6K1dWUldRWkZFVEhLb3JlU0syQ2hxdWswcVZ5SWVHYy94TnBCUGdSZ2hIY0RseGI3SmJaRnRKZ3pVR1hLaFRKbkdieWliVG1oam0rbWpmbWIrcWI1MnlESEZMN1A0M1QyRlJxSGNiT3NkaWhEck1lY1VnbFJSTWJsZXdTVGNhNEZSUWNVdVpob29pYitaWVFMSU9mSkxISnNLdXo2YVQxOW16REY4Ry9Wb05MYk9JOUJTc04xNnhRUkU1dEZQYjBSV0ZLeWNtWEttcy9XNmhHbGRXODFza0pFQ2g2dWludzJUZGZheXJhOWREN3FFVHRMa0VzQUVQYU1HaTlwN1lKMzVmSkFqaG1OUnM3S0svV3FaREkyOVh1SUdOK1lLMFdrU1dDL0NQSEQwblRWckZCZUR6NnRyMU5qMTRpVUhXOVV5WUJlRjlqKzgycmxTRTJIM2IrRUJiZjZOQnlZb3ZNQkxBOUV2ZmdIZ1FOVUNRWDlsYlhtckF6ZEEvS1dGdW5zVDFzdWcvblhSVTN6eWNBWitaeVVxanladHM5Zk9acjkyNGh4SXFMRDRYQk1ONVl1WGJvRGNLS3FmZ0xZWnFqMk9lSHdKaEg1dFJNT054b2F5S29Scm9ESTVKUDNSbk9oNVhVZzBEajJRdzVPbXQ2L1IybDZpUUVDbGRTWm8yOXNDQWszTlNVZkUxVTJNSXJ2c0ZCTUJnOWdpNS9GNFk1VTZlWTN3RE5Lb0N3azFRekwrNlorRk5zNHhvclFtQXlXb2ZQZXFNYWVLeFExZ0tXbDI5V1k5eFltRXRxek9lVUt5N2NESHdKUXBSVVdiZ0pyWGdQQTA3TDhlR3JsZDJOaDcvUmwwWnlvTWFzUjJhTjBiVFovbVR3bzhJakNFeUk4RVliaEU2RC9GTTliWkpDZlRaYkZwWWpLN0hJeG5tR25INmg3cmtrNDE0Sk1ha0dncU5kNkxPUUZSRUlyZW13bVRBNFp3cHpIZU1VMFA0TFVEQVZXSlpMUEVDdEt1bGE3UE0zRWRtMHdlaHV3VzhucWxhbHd3Nkd3cnVwNU8wTHMvUmk1WG9SQzBSQ3JYSnkyWGQrdE5VL2FKaS96dlZpcmtBczFGdllTMC9TSEZodjd5RmdWdTJrbXRxc2lSNVFrdDdnQjF1WEU0L2pQZ1dNQmpOR0xzSW5ic2c5U1JrWkE5Mzk5NGhkQnJsQ044Z3JZSDJLNUpLRDd2ME9Qc0RZZHdPMHd6L2ROOUF3TitTSkdqN1hXWHBwaDlUQUtidDMzYXNweUVleHhXWVN0M2lPZUhnVnlGenpjTzdJOTIraHhJcUxENFhCTUUyVHg0c1hMakRHZkpKdTgzU3ZMZ1YrQnF2WUR2N1BXZm0vVnFsVXJKOHBJeDVpUi8vM2I2SC9JcHdINUMyVG5pVmdIQ2krWEJjNnFmald3eVcrTTU1eSsxM2d0VlR6Y0ZMN2VST0tPaWNwcFpFb3FEdWNzR0ZXWW1hSXZsWVljQ3NVdzRPSFpWUXpUeWcwMHdEdEtZWU9VUEpRS3NYV2x4U2hIb2tPMTZNRzgzRkRpcmFtcWZZRk5OalA1aWR5dHd1OEZqZ01RWWZzbUVuc1ZQanZDd2ZtR0FtWGVONmxRVi9nR20vV0VsY1lJWGxzYWZnT0FzclJRblZYMXoybTY2cTZzUFJPSmV0NFBnS0tBcVBxY0NtY0dOdngxUVppdElFTHJrQjZDRTRWSXVlQWs2TEMvUndaVFY5R0t5VGpYVGphcU1yZDQ2YXZYVnMrQk9IL1RLSkUzV3NLZEZXOWRhUVZ0VDJWZThhT2lOVk0yS0JySm4zdUhDbWR1OFZxUDhsU3VwRVFNVkZnUmhQSitXRmVsN3p6Zk43TXVFUmxReGZzN2Fadjh3bUJ6QVJxRTVpamYyQzRSZVR0a2krSVl3ejBSWWhlbjdmcnpScEkzdHhUUGs4dEtVb0xZMEhKSmZsdG8reS95akhlMGlCaEUzaFF4OXBTMDVZclJ6QmRZdWRqMzlKMWdmeGZZNE9kbEQyanFvSVZGYi9TTStTMGllNnRobDhBbTZ3N3BIOGpEdlduNExTR2o4ckNjQm16MDl4NU9SSFE0SERPYVpjdVdiUjZHNFhIR21KT0FuZXZvOHBTcVh0dlgxM2ROWjJmbk0rTnRuMlBjYU1yOTd6d1JKNS84azJqbmlWZ2ZsUUxWa0JYaFI0UHZ0WDVDa1BjWFZpaS9WUFFJRVJFUm1odU0vclRYenR0M3VIbkpsR0xlckhvUnd6NWx5OEkvaGp0R0JlWG44QXJ2ckhvUlkzWXJXNkVNOU1BUnlnUlB6Mk1uUW9ibjJhSzZIWU04M01yUytiSnFQTXlIcVlwSVk1VEVOaW1td08rVjVWYThySWdJNEJtN0RNdmZvc3pmUnBWOUVWQ2xQN0NaMzVkMzdINGVpZjBKMkJkQURPL0Jaa1ZFaFNVbE12QVVEV1dlR2pTejZFM0E0ZmxsVlUySGxrVTlKUDkzc0g1U0hubzZxV2dvTDB0SnBMY3FPdzE3RUk5dGgyNEVUUEM1ZHNvaGJCWDFXbzlWbFh5Um5UZUt5czRJVzRKaU1CQ0c3d0lLSXFLS0xpdyttS21vTWw0Mk5KSGllNjNoaWRpNmxlK1pxd1UrV09aOXFucERZRjg0dnBvWG0wL3JvUmh6UlduUkZWVlZnVE5UTm5sUmZUdmV1U0d3aTViNHh1c1FZUjdrY3N2Q0YzMnoyZEZxRSs5UDAvbUgrc2Fxc00rTEh5OGx1VjhGYml6OS92V3c1dTlSWWplUjg3d1c1S0lvaWE0VW5jUE9vVnV5UDVrZzVKQ1I5dlk4TDA2dWtLUUl4MFpON08vMUg4c2lQb2wzQlBEQWFEd3Jwd21HYVhEdjRVUkVoOE14STFtMmJObnJyTFZmVk5YampSbjhxYlNxS3RBdUl0K2ZQWHYyYlRmZWVPTkdmL0ozMEVqV00yZWpmeG80RFhBaTRuQ3cvTG1pY3V1aThacXFtVVZ2UXMzbGhSczQ1ZEdVZmY2WXFObXFIemdLUUlTMytTWjZkbUQ1eWpDSDN4Ym16UzZHY1EyTmlDNHJyM0FzOXc1enpqS3MxYlZlU1VFVVVXSXdyM0hZZ3Fqby9xVWVqU3JhV2RsR2xFY1EzbEZvbzdJSStFbTljMFJZc0wySXZMR09waUhvZ3lBRndkVVNMZ0p1cW5ldThTS2dyOFBYeGlDZm44dUlMQU11VmEvNVBaSlRSMFUwQ2ZjUHpFMnBjanVTRlJHQmd3QnBJcmFYU0ZFUUVoczZFWEVRakpHbEZhdHVIRXBBQkVEbERWUEVFWkdRL244MGxOeStpc2hPRVJKejAzVFc3NEdxTEt4cmZ5YndYRHV4N0IxdFlyUFhONkt2VjgrOEh0VWRCWGs5b3E5SFpjOThLMEUrQVBLQlF0aHhsU0k3WVVrS2lDaUpiVlh0Ty9OdFFpc0Q4ZzRXS1FyVGxzcHc1a1JEeE5oVERISU9KVjdlcXRvTGNucGdrOStyTm1JTHNaMHcvRUtrS0ZDaStoSldqazNSZFZ0dFc2cXgrdVhBTGp6QTk3emxnaFFFT0JGNU5PQ3B2d3h2ckN6TjdMOHp5bVZGejJrMnFEV2ZxMnpYYjgxWm50RkRSR2dSb1VXTjNvU2QvL2F4S0JqbG05ajNSUFMrVkdodkx2VThiaUd4eURONkhZQUsvd3pDcmtMMTVsVFk5U1BmeEJhSnlIRUFDaGY0dEQ0YTBIMUxQWE5HYWQxYlBUbFAwRU1pYWs5TlcyWnFIc1E4SHVPVXptUWljUmZzRG9kalJwRklKT2EydGJWOVQxV2ZFSkhUZ0pvQ29xcStBRnhzcmQybG82UGpYZTN0N2JjNEFYSGFrTDgxY0NMaTVKTy9tQnJQU2dMVGhnQnpiKzdCUmhaaFQ1L1lQb04wR1NIekdqM2ovVnlFS0dRZnBvU1dFK0RoWG16bWN5anJpMjNsU3hFV3pSL082Q0o0VVMvNnZucmJ0eERiQ1MxTHFJKzEwajZjT1N2SjRLMVJMZkdDRWJhSWVyT09ITTRZVWVadmcxSzQ0VkpWcXlFZGxlMFV5bTZvQlE2SGVYVjdlSWxwT3JGK3EyUjEyWkluSDYyLzczaXlObzBVLzJiWi9JWUxJaUNGVUdhclV2M0cxSWEzNTkrS3lPdDhXdmZ4VERHdm9pcFBwbGc5b3VyYXcwR1JqZlk4WlpEeXlxekkzK3ZzK3U2aG0wd01QYXo1TzFydUlTaEdqNnZWZmlDSnphVEVHM013SnU1Y094SHMwdXliMkxxb2liOFE5ZVpzYVBUa1lUeHpwOEExSW5JV3drZEI0bGt2dzhGUlZhdktVNkRkRmlrVTVWQ2poMGsrRDVEeVlvYk9taUtpbEJTWmtRcEJ4VGYySzBiazh0SnF2cXI2VDZ3c0NteFhWUUVSSUVQeUNSRk9LbG5WR2Rwd24yRFlBbUtlTmE4RllmSjlxSDVabFI1Vi9pY1ZadDVYV2RXNVBoYk5hVEFOdnkydFhLM1lyMVlUdjN2b2ZBeTBFRFl2d3M2KzE3STgrNEJyNURTejZFMGljaEtZSC9uR2V6YktvcmZtdDNuMHowTFlEV0UzVVFZOHJBcXNPVVZWLzVLMVIwU00zTkRFd2owcjIxWEZjRXhlaURXWXM3TVBEMmMwTGNDR0lWdE5jWnlJNkhBNFpnUkxseTdkcWEydDdmckd4c1luc2oraU5OZHFxNnFyZ2FPZWZ2cnA3ZHZiMjcrd2F0V3FZU1FQZG13azVNT1puWWc0K2VRdnlOMDFTVjEwdm9ESW5hVnJ4T05paG4vOEJ2WEZpUmovRy9sUXJsenpIMmJvNmdaSWNkK3pDbWNWdGdpZU1kNVBzb0pRL2FoeU5zeXZLNmVaOGVRS0VTbXRxdkpnaHM3VmczU3BnODRNY0gyRlRkK0MvYmV1MFdFQWFwcS9KU0tGbXp1Qkc5TWtCNFF6cTVYYlZFdENtSVRaRWVPZlhjOGN6Y1IyQmM2bzJ5WnJ5L09ZS1FlM3NDaFJiLzhTeHR6L1RMQUZiMEVSV3FJMHRvcnFnWVVHVnF1S2lBR3IvNnlxaFVJQVlxUk5SQllYeDlWeDhVS3N6TmNtcWx1Tnh6d1RSSmtBS3RpQlZjUXI4SWtmWEg0ZW1Id1V5ajRqZ240MlFteUhldnI2UnIrRnlDWkR0NFNKT3RkT0RJLzFDTEk5d3BCLzh6eXEraDlGYjBiMUVsVk9KZ3dQNmcvRDNRTDdIeit3WFR1a3dtU3NsK1JmOCswRkxlUWdWUFIyQmduWjFMSnc1bkpQeE1BbXp3TnV6Tm5RWjFVdkNtemZYZ0ZkZnh6SzVsU1l2RUZWcjFRNElSVjJIWmhoemYvVnU3OFZTRTVrMDVSTlh0UnYrK2RoN1VFajh3YmNPK3A3M2gySXZLVzRUcnZUdHJ0bWdaZkFwcjZGVXNnMUxIQ3c3MFZ2Z2oyYWF2VVpDczk0UnhUSGsxZFRyQjVHTHVQT1RHanRrWVdIYmlLYk5KaUdXMkhSbktGNnBtejRUZFZjQVNSaHk2aUpEamRxWWJvUlpXQ3FoSTBPZDhIdWNEaW1OUWNjY01CdWJXMXRQd2YrVjBRK0ppSzEwamk4Q2x3ZGh1R2VIUjBkcmUzdDdUOTcrT0VaV3pWc0pqRGlDekhIbUpNWEVUZGFENStKeG9iaFplVnJaTEZ2WWxkRG9xNDBOUkhpaC9rbVZ0T2pvNFhZZ1lJVXc2eVVad01ibGlXa0Qyelg5eFV0M3RRSnUvbW02WnYxN1VHdWk4aE9VYS9sNW15MTNVSHNOYTNmRklxRk53Q3M2SVhEbWFzV2FzMUZwZDZJSW16cm00WTdmVnBmTjFUZnFJbC9XVVNPTG95bDJ0dG53L09xdFUzVCtSU2lGZUtIZkM3cXhZNnUxajVQaE5nT0RVWnVLL1ZnR1lvMDNmY3J1cVl3ajRoNHh2ektwL1h0OVkzUXVsWFV4Ry93V1ZSbisvcEpoZDd2UzhWVU5mSStSRFlGVVBoVE5RRTIzeFJZVVZ5VXQ0bnFmdm1sMERJdUlxTEE4MlhMWW1Mak1jOUVZQ3VxNVNweTVHQmVRVTBrOWhMRGo4YmZzdUhSYi9VN1pTdEVOaFhEcmJEdm9BS1piK0puaW5EOGNPWWE3M1B0aENMNmFQNnRLcUVxL3dMdVVkWHJWZlVyRnYySXFoWWVxZ2o4SWdpVEgwelo1T2NEMi9XOUZLdnY3R0gxUDZwNTRyWFF1cmhVSkxQVy9uUUlhd29pb2tVcWN5S0dxZkQ1bzFEOVRyOE45MUZyci9WcFdGcXZKMTVnazZjR1lkZTExQ3dtTmZoRElwL1d0L3RlL0Y0MTV2NG1XdmNBNkdYTlEvVlZNNjVrUVNUcXpibEZvSEN1VXVWcHdwN0RHVFF2M3JxK1BpdUhvMW9RTFFVNXhQZTJ1Z1VTTGNPM0F3R09LVm4rK2VEekQ2U0gxZjlRNUV2Rk5mcHFoSWF5WWw4K3NVT2lYdnhqc0hmSitudWZVN1FRd3F6SXFTM0VocC9MZFBvUUJaNmViQ05HaXhNUkhRN0h0R1RKa2lWdmFXdHJ1N21ob2VFUkVma3dOUVFLVlgxQlZjOUtwVkp6Mjl2YlQxbTFhdFhERTJ5cVkzS1lBcDRCamh4T1JCd21HVmF2UkNuek5oT1JFMzFQMS9yRURxbDJreEZod2ZhKzEvb0ozOFQrYkR4K2c5UXFFckJnYzJQa2hsS3ZQeXYyZEZoZFdRblpFdXBKWmQ1MTZLZGFpQjFJSGFocWJ5NVVjRW5VZUgrS2VMRVBWZGd0TFNRV1JiMTRoeEZUSm1BcStwdDAyUDNMZXVZWmlqU2RUMW5SRTByWGljZytZdVJ2VVJQL1FvUkV4WEdhMTloQzdNQ29GMjlIdUtCaXVFLzNzdWFoV25PRm9mbVNxaFlxWTRxSVVlWEh2b24vS0greldtVEI1aEVUUDlVWStRdkNiaWd2b3ZwSXZmdlZINXFUVkV1ODZFUzJ4cGcxRWRQNnplbzNjUE1hSTdRdTlFM3NlNzR4VDJUREd4dkc0VHpaK1lLSUZuSlpDbG9NSDlmQkszYXE1ZmFTcGNXSXpNbjFXNS9CREs5SVRaMVkwZkxpRUtxSCtpWitjdW1xRmxyajR6SDNXQk5XaFArTHlIYStpZDRkSWJGZmVjdkVySWlKbmRabzdCcUVMVlIxU2tWajlKTDhxNnIrb0hTZGlPemptNWEvdEhpdFIxV2tDVEFSWXZ2N1hueUZDT2NES05UdHdUeSs1OXFKSlF6TlY4TFFMZ25EY09mQVNrdGd1M1pLaFYwSEJqYjU4Y0FtejArSHlaOERUNHhnYUdPTWZLdXdwUHBJaHRVckIrMGh4WnlJbFJXM3N6emNtN0xKMDNwWjg1QXg1Z3p4ekMxUk0rdS9FUlA3YkdYTEpoSzcreVoralcvaTF3dzJvMC9yKzZKZXJNczNqWTlIU2RRcXJpTmlaTG5BZmlMUzFPREo5WXhRTDRtd1lIdmZOSFZETVEySEtqMXE3ZnRUM1Bmc1VQMTc2WHhVcmYxSWFVaTl3RUcrc2ZjMnMzQzN3ZnBXMGtMcmdTTEY0cEZxZFNpUnR5cHAyL1ZkNEI2VTVZSHRXemdnSE50d0VIQzliK1k4RXpHeEM0djlNaGVqK2hxQUNNM0dVSmNYL2pRbEN2eG5zbzBZTGE2d2lzUGhtRmEwdGJXOUF6aFhSSWJLNGZPTXRmYlNWQ3AxMWRxMWEydFVobk00SEJOQS92dm5IbXdPZzVUdFA5azMzaDRpVXZBV0UzZ0hudHpxcS9ZSXNYOGd2S3lJajdLdDVHOWtoNUNGZksveFdvSHQ4OHNLSzJvSmRnSGRmL2FKWHcyY0NsbVBOMlAwUjloNWV3OWRNRVgrRGZabklGOUQ1RTBHZnVVYnpRaXgveVBySWJFOW9nTkNuVlZaRjlpK1lYa1REVVVtN0Y3dW05ak9JbkpPMFR6WkhQaW04ZlNidnNiK0svQ0NJaEhRN1VRR1ZxdFZ0UmNFdHZzSGxldEw2YUh6c2FpMG5xTEs5Zm5jWWJuL2oyMzB6TEdOR25zT2VGYVJUWUFkOGhXV1ZkVmk1V1BpOFZuZ3pmWHNVeStkZjJ1VTJJbXFjbjJ4VWpNdGd2a0NIbC93TmY0VW9rOEw5S0pzb2JDVGlBd3JISDJrV0pWYmpOQksxcWhDT0Z5LzFVRkZ4RFJoaDY5ZXI0ZzBJVklTVnF5M1E5ZTRWUHhNaDk3dm84YSttdmVXekluclYwVk4vSHhGL3dteURiQXRkdXJmVS9YUytiY0dZcmNLY21oK25ZaThYVHhkNjJ2c1B3aFBvQklGdTRlSU5BRW8ra2NScm1RWVJZQW1nc0NtUHVPYldmdUpVTWpySmlJN2VNaFBmVFBydXR4NXBJOXNDRytKdDZWMlNTam40MUVpcUVvTmo3VXM0M1d1bldoR24vNmhPcjZKbnloQzRkaW9jT25RdmRUUEh5Q0xIZVFhZlA2bUFsbHZiV0VMUWN0K1YxcFk5RVpqN0VQWkJ6SnFtMGg4cDVmT2FtRzZpaWRmQXBrdkFtcjBQR3hWcjFURmNqb2VkMldubFBrUkV6c2piWk4xN0ZPUkNJbjl4T2h2U3dzL3FkS0Q1YkEwM2ZmWE8wN0E2dDlIaUowaGNIbCtuWWpzNDVtR2RiN0VUZ3ZDNUEvckdjZDQ1cFRDZ3ZKUVFISkV4V0VBVFlYOWg1WVdaU2xGSlB2N0pNSXNVZG0rdU9YK0Z5RjJEWkFUZ2VXb1ptTG4xMVhZYWZyaEF5UHdhcDFhdUF0Mmg4TXhMVml5WkVtaXJhMXRwWWo4Y1FnQjhTbmcwNTdudldIbHlwV1hPQUZ4eGpLQ3hOaU9jU0wvSFhTZWlNTml6V3VCTlhGRmYxZTVSWVRtYkdpWnhBVGVJUldlTUtwa1ZQWE95bjYrRno5ZWtQY1gyMmxnUXptNXNsMHBnYzE4cFN4WG5janJmUk85b3A0OUNHejNPYVVlUlNLMElQSW1STjZjRjIwcTZBanNoc1d3OXFWNnhoOE9nVTJlYStIL2xZYVBGZTJTMXlIeUZoRjJHU0FnS3E4QVJ3ZTIrNnpLZnRWSWhkMC9GdEhqVkhWZ0JXaVJyWFB6dktFb0lKSlJrYU5HVWh3Z0ZTWnZ3SEpZOVgxaXJpRHpRVm9SMmFOU1FGUmxuV1IvTDhjY2Evc0doaDRyZis4bE9ZU241WnJYUk9nZU1KN0lPRlpsN3R5Z0lnTXFxQ0pzSmlKdkYySDdLcDJtTEVIWWQxeHByclU4SXJLZElBdEZlRnRCUUZUOWk0Ym0vUmFkZ3FsZDFnV0JsVVExcjhMYytXOVhSUFlvRnhEcFNJVTloNFJvV1JpblVQUU9yczdZbjJ1bkMwM0UzZ0phRk5oVS94cUV5UjhQM1ZNMno3OHpvYTZ2MVNwcVdrNHAvQllvTHdSaC84OUt0MmRZL1U4a20rWkFSRXlEWjgrdk5aWU5iVWt1UGowdVN1dmUxZHFsU0xZcmVuUEJVamd2bDVlMkRoSU5VUlAvdkJqdHJDWWdCblN0R0t4M05kSTJlWVdxZnFyTUkxR0lDbktkNzhWWGxCWklxVVl6c1YxUkxUdzRzRkNYOEZpYjZnSWlBRXJCbzk1Q1dRN0wwSWJmVWMxVzh4YkJhekR5dGRIWnNkSGlNdzA4RVoySTZIQTRObXFXTFZ1MloxdGJXNmN4NXA3U0pPdFYrTGUxOW9UMjl2WWQydHZidjd0aXhRb25JczFzOGpmd1U5NTdaQWJnd3BsSFRPZUdJRXdlU2hnZUJOcGRIbG84RUZYK1pWVXZzclovdDdUdHZySjBXek1MZDBQMTh0SjFBbWRuNlB6WDREYmM5NnBLZWRFUEVUbkdwN1dleXNzYTJPUkpGajBTNWRHYWpWVC9iTkVqVW1IWDBxRTlIRWRPT3V6NlJjcjI3YVJxTDhoV0g2Mk5xdjZmcXIwZ1pjT2RVbUhYc0VMRFVtSDNqME5yOTFMNGJWVXhrVnpPTXZRM29RM2ZtZzY3ZmpHYzhVc0o2TG90WlROdlJQVVNWSjhicksycTlpbDZ1NFVQQmJicm5TazZueG5wdklQUnc3MlBvNVNGZlZ1cUYxU3B4S3JjWHJxc3FyM3BzSDljUlpvZzdMcFcwWTlYVmdYT0kxQlRCSmw2ckgwcFpWL2VEK1hicWpVcWhLcStaTlYrSzdCbS8yclZZNmNPbmV1RHNDdXVxaWZsOHZ0VlJWV2ZVT1hFVk5pMURPNTdWWkN5UEpBS2xha2FxczAxWnVmYXFZMFc4ZzVhWk5EQ2MxRVMyellZK1UzK0FZU3FhbWc1blNGejdlM1NqTEpYY2RtckVkbzd6d2M5dldBWmVqa01mUEN2b1g0OS8xNlFRd2FHNTJmSmhWaDNRaTZWaEZjU2dqMWdUTTdJRndNUmtVaUR4L2NIM3lmd1dUVFBOL1oraEcrSmxCUnZWSDNaMnZDOUl4RVE4d1EyZVJYQ0p5cC8vY3JWa1FBQUlBQkpSRUZVTHdUZXBjYjhKV3BpeTJ2bEdmUU1YeXlrSjFGZVROdVhxNFI5RjcxeGRZVFh4VDZ0cnl2MUVEZFd5aDc0WkZqemY0TCtwbVNlRDgvUTNJZytGYmwyTjBhbW1LTzF3K0Z3MU1lU0pVdG1HMk11QUU1a0VQRkJWZjlYVlMrY00yZk9EVGZlZU9Pd2tnZzdwalZIQVRlUURkdmM2TU1LTm5MZVFmYUo5ZHVCa1liWWpCVUo0SjdjKzY3YzhsaGlHZGNIdUl2bStMQVE0MjBuc0FVUUt2WlZyRDZsbVA4WnBHakZ1Tk5FWXZkR3I1alRUNVhIQTl1MVMya2JuOFE3eExON29HeG5rUlRDTXhyMjN6ZUtDcHVqb29uRTdwNW4zNHJxVmpuaFliMEt6OXN3L0o4ZTF2eDliR2FadjZsUGN3SWpjMEUzVnlRUXE0OEY5SzBlQjQ5TDhZbTl6WHE2cHloYkNoSlYyR0NFbHpXVVJ3TGtyN21LMVk2cUxJaEVhV3kxaGpjTHpBSjlVU3hQcEhqeEh0Z1lDN0VsWmtYUkJkYXd1OEFtd0F0aTdaTXB2SzZOOFhNUXBYVnZQSGtiS3RzQURTcjZMQ0YvQ1VnK1FFbVJEZCswbmlSaUNzVk9WTGsyc0YwblZCdXpObFAzWERzYWZCUDdzWWdjQTZDcTV3UTJlVzYxZGxFUzIyTDBIb1RkQ3l2VlhwYXkzUU55Rmc2Y0kvNUpFYTdPemtFWTJBMmJ3cm9CM3FDK2laMGxJdC9JanEydnBxelpFVHFyQ3ZhK0Y3dExrS1VBaXQ0VmhNbDNWV3NYSWJhLzhhUlFkTXFHdWpCTjh0NXFiYU1tOWlWRUNubjlMUHFSWE43SUN2YmZPbW9hemxUa1Uza1A4Z0txai9SYkRoMnJzTjFzbUxUOXRZZ01xRWF1U2ovQ0NrTDd3d0R2ZHVqc2J5YTJxMmZrWVpHc01Laksxd0xiTmFENFZ3dUpSWjZuM2RrMjJoZlkxR2JWL2lhRDRYdXRueERNdFZsamVERmx1N2Fpb3JoTmhOWjlqV2Z1VTlVL1kvbHFRUEtPNGN3eFRUZ0NlQno0MDJRYk1ocWNpT2h3T0RZMnBLMnQ3ZVBBaFNLeTVTRHRIckxXWHJCeTVjcGZrcjF4ZHpoS09SUzRCZGlGN0krNVkvTFlDL2dyc0Qrd2RwSnRHVzhSTVdTR2VseldJeUk2SEE3SGVGTXFsQUdvY2twZ3U2NmVUSnNtR3ArRjIxa2Ftd1FicHVudmlkSmtyS2NIaUhLOUNDMEFpbjZpV3M2OVhMNi9tMHBEK1JYK0VJUWJZckN1RCtiNVVSUDl1a1dleE9yVGluM0pnNWNWcndtajd3SE9GSkhHM0J6dFFaaGNOdERDQlp0SFRkTS84K0hvcW5wdVlKUG5ER3lYcFlYNEFaN0gzZmxsRzRiN3BWbDlYN1cyVVMvV0JaS3ZzdDZSOVhDdnhpN052dG4rb1VKQkV1WFpsTjJ3VzlFYnZuV3JpREdmRi9TVXFubHkwWnVEc09jNHVHOUFPb25Sc2U4V3ZoZTVUcUMydDcveXJGbzlTRDNaWFZTdkV4Ri9jQ0cyZGF1b1o1NHI2ZitMbEUyZm1zMWxPQlR6WnZ0ZTlJT2lYRllTZXI0OFpicytXcTExQzdFRE15VHZvV2IxN0duUHg4bGVaMDZwZ2xYRHhZVnhPUnlPallabHk1YTlWVlYvQXRUTS82R3FENGpJK2UzdDdUY3pjMytnSEVPVHZ6Q2FQV2dyeDBTUTkzaVprS0lPazR4N29PRndPQnlUUnFKRnNHVjVzOFhhY1NrNE1xWHh2T3M5ZEJrSVVSb0J6YnJJbDdnWDlZZGE5YUdlZVByZDB1SmJxRDRjMk14N3N3SWl3THBBaVgzSUNEdmdDZm5uWmxMeWJ4NGJhdFdRWXQ4MGZyMlF6MUwxNWNDbXZqM1k3bVRvdWllcXNRY1IyVHRyby9rYUllK3AxbFpEdmlrZWVSR3hMVUxyd2pUZGF3YTJmS3dIdTkxbjhISTVWNFZ0ZkJQOVJtQTUxV2ZSUEl6cEVpRTZ3Q2RMOWFWUStIUW1UUDVzNEpoandmMHZCaUdIK2JTK0IyT3VLSzI2WERBQnJnNUkvb1dRdjBTWmZ6ZW0rY3hzMkg1MVQwN29maDdpSzhsWGtoWSs3SnZJaDRUNEMxcThSaHVBd0d4Rlp3c2krY09RS3dUMm5WcDlNaVR2cnJWdGhqQ0x1bElvVEcxY1RrU0h3ekhsV2JaczJlWkxseTY5UmxVZm9MYUErQlJ3ZUVkSHh6N3Q3ZTAzNFFSRXgrRGt3d1RuRE5yS01SSGtjeUk2RWRIaGNEZ2M0MGJFMkZOSzg3YXA2ajlUZEZlcjVqdTlVVjAzNkdiMGpsNjZINjYyVGNLd21KdFA5UkcxWWRzQWp6WGh3YUZOMEs5bTZGNVZ1YjZKaFh1Q25GU3k2cHYxNU1KVm9TQmNpY3Erc1AvVzFkb0ZKTzlBOWErNXhaV2dOU3U3QnlSL3AyZzdnTUtkb2JYZnphNWZ2UTY0Y1lBTjhGdXMyWFA4Qk1SUzI3cHZEK3pUZTFybHMyVTVmRlV2Q1d4WElVOWtpdnVlVGRua2FZTjVjZ0tFWVhpaXFoWUtmb2pnSVd3andvNjFYcmtDVXdVVk5WYzQ1ZVNBcmo5V25jUUJXUkd4ZG5HYWpRVG5pZWh3T0tZeXBxMnQ3Wk9xZWg2MXhaNGU0SkxlM3Q1dmRIWnVmRGw4SEpOR1B0ZEwxWXRNeDRTU3p5WFdPR2lyNllFVEVSME9oMlBVekpzOTNDSkxMU3hLQ0Z4UXNmb3ladUI1V2NYOERTVXN6ZUducWxiZ2NZVmZCN2F2WnBYakZLdi94eWQrbnNMK2dVMGRXZlh2b0t4UVlRdFIzVlNSWnNBRFZZRU5JQStFVnE3SjBGWFZBN1FCcnduUk8xVjVOOGpUZ2UycjZkVldTaENhbjBVOVBVcXhQd3VzdHh6dXJYbFBZSzJjR05ML2FpOXJIcXJWSms5L2FFNXJJTnd0b0x1c0NueGduei9SOTdiYVhXQS9WZjJ6dGZhekdWWjMxbVByMlBGWVQ5bytkaG5NKzI3VTh6K0NtcjFUTnZtRmtZeVVZZlUvc1ltMytrWS9JK2g3RkhtakNMTUc2NU90R0MyQndCT0tkdlZidmJxVytPd29zQ2xRVTdqZVdIQTVFUjBPeDVSazZkS2w4NEVmQW52V2FxT3FkNFZoZU1yZGQ5L3RjdG81aHNzMndEUEE1NEZMSnRtV21jNW1aRU03UGd6OGNwSnRHZStjaUNrZ09zWmpiaFM0bklnT2gyT3M4TDE0dHloUGhaWnJNblFsR2JRaThNSk5mTk53S3VnNStWeDhBS2cra3JKOTg2cFYvSjFCQ096UkNKRUdXSmVtL2lpZXZQZzRiZ1VMbTRudEtwaHRNblJPMlhEekNJbTV4dE1EVW1IWGNsd0VsS00rcmdKT21Xd2pSb3Z6UkhRNEhGT0tSQ0t4WlZOVDA2V3ErdEZTRi9sU1ZQVkpFVG05bzZQamxvbTJ6ekZ0eUh1LzdUaXBWamlnZUJNeUU2NUpYSVY0aDhQaEdEWGFpTWlSbnNlUlVZMi9vS0pKVk5hSjJQL1lrQTNHWXhZcTI2aklmRkZkakxCcG1lK002bXY5Tmp4c2hndUlBSnFyTEQ3YzZ1TGovbHVXcTJnOEpsV054NHMwblU4Ujh0UEp0c094VVRHb2QrZkd3a3k0WUhjNEhCc0JoeDkrdVBmS0s2OThHamdIMkxTR2Z0Z0RYTnpYMTNlK0MxMTJqSko4SHI0ZEp0VUtSeWt6NFNuK2pBdWJjemdjam5GRjJGS1E5eU84SHd6R0s2elB5b1lWMTVPcVBDN1dmcUNITlgrZmFGTWREc2VNWjBBbDc0MFJKeUk2SEk1SlovSGl4VzljdjM3OVRTS3lUNjAycW5xWDUza24zWG5ubmYrYVNOc2MwNVlNMmJ5STJ3L1YwREh1Tk9mK253a1BCcHdub3NQaGNJd1NVVzRCZGtQWXJPNU9xaTlidUNadFV4Y09ONStpdytGd2pCSFRvb2lnRXhFZERzZWtzblRwMGhOVTlUSVJxWlVuN0YvVzJ0TlhybHg1YTQzdERzZElzTUQ5d0h5eXVlL3lRbFlQOEFxd1B2Zi9LOENyWkFYSFBySWlVRit1clpJTkFhckhnNjZQNmw1b2xtSVlrZWJtejQrYjM5YWZlK1hmMjl5clZKRHFyOU9PYXUxc3hYdXQ4bi9wYTZ4cHl2MC8zSENxalJIbmllaHdPQnlqSkdXVEY4Rzg3L2hFbDJCa2lZanVyU283a3kzQzF5S3dRZUZsaEdkRTlYNHJyRW5iOWJmRGc2bkp0dDNoY014b25Jam9jRGdjSXlXUlNHelcyTmg0QTNCd3RkQmxWYzBBMytycjY3dlFoUzQ3eG9udkE0dUEvVXZXU2NWcnBxTmtSZFRYZ0Exa3hkVW55T1lwZWhSNEd2aHZyazFJVVdRMFpCT3Z6eVpiQVh0cnNoWHAvZ1g4RFhpUm9xQ1dQODR6UVVTY3NaNkl2WFErMmh1Njc1VEQ0UmdyMWdVQi9BN0w3eWJiRW9mRDRhaVRsc2syWUN4d0lxTEQ0Wmh3MnRyYUZvdkljbURiYXR0ZDZMSmpncmdKZUN6MzNwSVZzNXJJL3NCSHlPWXQ4Y2xXMDkwMHQ2NkZyRGpXUWxIODhpbS9LR2ltdkFLdmtFMmtuSzhLNmVXVzg1bWJtbkx2RzhuK0x1ZGZMV1RGdU1sRXlBcUJzMHZXN1pmN1gwdit6M3RIbHZZVHN2WlhDa2U5d0lYQXVTWExVNFhPa3ZmeGNSamZlU0k2SEE2SHcrRnd6RXljaU9od09CekRZWTg5OW1pYU8zZnVOMVgxTktwN2ViMW1yZjNVeXBVcmI1aG8yeHd6a2hCWU45bEdVQlRhVE1sN29TZ21OdVplVGJtWElTdFVTc215NU5vTUpUcm0rK1dSaW5WNVFUTS9WeU5GOGRRbkszNXVRbFpVM2JUay9heGNPNkVZanAwQlVtUzlGRk5rUTdWbjUvYnBvUkliWGdhZUlldlZPQlg0SCtDdHVmZVhBNmVQNGRnejFoUFI0WEE0SEE2SFk0YlRQSFNUcVk4VEVSME94NFN3Wk1tU040dkl6Y0NiYTRRdi95VU13OFB1dnZ2dUp5ZmVPb2RqVXNsN3A4MVVnYWtmMkkyczJEZ1ZPQWY0YmU3OWFXUkZ6bk5yTng4V3poUFI0WEE0SEE2SFkyYlNPSFNUcVkvTFRlTndPTWFkdHJhMjA0Q0xSS1NhQzdkVjFZdjYrdnJPN3V6czdKOW8yeHdPaDZNS3R3Q0hsaXcva0h1Tk5zWEM2Y0FIZ0x0SE9ZN0Q0WEE0SEE2SFkrUGlDV0NueVRaaXREZ1IwZUZ3akJ0TGx5N2RXbFYvTGlLTHEyMVgxYWRGNUVQdDdlMzNUclJ0RG9mRE1RaWJrUlVTeHlNdjRqZUFyNDdEdUE2SHcrRndPQnlPcWN0VHdOekpObUswVEhiQ2RvZkRNVTFadkhqeHUxVDE0VUVFeE5zYUdocjJjQUtpdytHWWdxd0hFc0Fad0N0alBMWTNkQk9IdytGd09Cd094elJqV2x3RE9rOUVoOE14NXJTMXRaMHZJbWRXMjZhcUtlRDBqbzZPNnliWUxJZkQ0UmdwQ2VBTnVkZG8rQlJ3TFBEN1VWdmtjRGdjRG9mRDRkaVllQTdZZXJLTkdDMU9SSFE0SEdQR3dRY2Y3UGYwOVB5YzhseGlCVlQxcjliYTk2MWF0ZXFmRTJ5YXcrRndUQVVlQm1MQUM1TnRpTVBoY0RnY0RvZGpRbmtabURQWlJvd1dWNTNaNFhDTUNXMXRiZHRsTXBtN1JHU3Z5bTJxcWlKeTZVc3Z2WFRtdW5YcitpYkRQb2ZENFpnQ2hFRHpaQnZoY0RnY0RvZkQ0Wmh3cG9VVG54TVJIUTdIcUZtOGVQRTdnZCtMeUFEM2JGVjlUa1FPYjI5dlQwNkNhUTZId3pHVjZBZWFKdHNJaDhQaGNEZ2NEc2VFTXkxeUlyckNLZzZIWTFTMHRiVWQ3bm5lNm1vQ0luQ250WFlQSnlBNkhBNEhBR21nY2JLTmNEZ2NEb2ZENFhCTU9NNFQwZUZ3ekdna1YwRGx5NVViVkRVTmZMNmpvK09xU2JETDRYQTRwaW85T0U5RWg4UGhjRGdjanBuSXRQQkVkQ0tpdytFWU5nY2ZmTENmeVdSdUZKRjNWMjVUMVJlc3RZdFhyVnIxNEdUWTVuQTRIRk9ZSHB3bm9zUGhjRGdjTTRnOW11RGgzc20yWXJvUUlURlhjenBXaGpBRjNjOFBmNVFGa1JhYXQ4a3ZaZUFaNk15TW5aVTFjWjZJRG9kajVyRjA2ZElkTXBuTUhUVUtxUHhEVmR0V3JWcjFmNU5obThQaGNFeHhNamhQUklmRDRYQTRKcENGbTBSTXcvRkdPRGdWeWtFVEpCWVY4TDJ0YmtYald3bDZVMmpEbjJkWU04TDdwTVNXdm1lWDU1ZUNNUGx1d0k2Um1YVVRJYkdmTVhaUmZqbGx6WlVUZFV5YmlMMVpqSDNJaUFpQXIrYVV3SEwxY01lSm1zYnpFUDBzZ0NvcDdJYnR5VjZqalRmVElwMmdFeEVkRGtmZExGNjgrSjJxdWtKRXRxamNwcXFyVmZXOUsxZXVmR1V5YkhNNEhJNk5nQXpPRTlIaGNEZ2NqZ2toU3J3Tnc0MElzd0VpeHA2ZHRneEl4VFJlK0xTK0RxVk5CQTlrbm5nTlR4SXlJaEV4Z28wSXNtemdscjJqdmpmbkpvVWIwbUhYTDBacjgxQ0lzY3NRT2FlNHB2K0hUSXdBUjRPUno0amt2UG1VOVlGOStTZkRIMldlRHh4WHN1SUdXRGRSOTYvT0U5SGhjTXdjbGk1ZCtoSGdlcXA0MGFqcUwxOTY2YVdqMTYxYjF6ZnhsamtjRHNkR1E0RHpSQngzSXFiMWRDUG0yL2xsVmYxQllKTW5UYVpOWTBIVWkzV0N4QXNyd3ZDZ0ZLdnZuRVNUNmliSy9HM1VhN2tPSlFINnYyck55V2s2L3pEWmRrMVhvaWErUGkrYUFCREs2MUowUGpPSkprMGJvaWIyUzBTT3lDK0gySTltd3U3bGcvVnhUQjRwK3YvZzA1QVdzdDhIUVQ3WHhNTGx2YXg1YUNMbUZ5TWZRWEo1OEZSZlN0di8vR2FrWXltaERKUnZkbW4ydlRsM0NpeENkVm5VeExaUDJlUWxvN0c1RGt0TXVSYldGNDd2ZkhsYXR3S09LckhqT25nd05keFJmRFByS0lRNStlVitxOThkRS9ObUVOUENuZExoY0l3cjB0YldkaEd3bk9vQzRua2RIUjBmZGdLaXcrRndERW1BODBSMHpFUk04eFVDN3hWaGxvanNZNHk5RlhacG5teXpIQTdIZEdmTmF5TDZwZnlTQ0EwTm5uZnBCQnB3ZE1uN0crQ3hucEVQMVZpcDNWaDRyQWZWVlFBaUlvaGNIRFd4YnpPdUhtOVNVUndrTWlFaDFiNHhaNGpRQXFCS0dOcitLMGN3akJIMHRKTGxsYjBrSHhrYkMrdWJmd0xuR2plY0o2TEQ0UmdNYVd0cis3bUlIRmxsV3dnYzFkSFI4Y3VKTnNyaGNEZzJVbEk0VDBUSERFU1JkNVRkMFlwczNjdzJiK2poc2I5UGxrME9oMk5ta0FxVE4vaGU3Sk9DekFjUVpGbUVSZlBUckw1dlBPZU4wTG92SW04cHJwR1BSVTM4dzBQMVM5bmVQV0R0U3dPMzlCc0tUbzJxK2JXQlRaNFROZkVlaEF1eTA4anBVUk43WGNxK2NQVDRGSFNSQ2lHc1o5dzlFVnZZZjBmZ2pPSWFOY1kwUHVRVHI5bW5ET0dlSU93Nk9PTEZqZ1Rab3pDS2F0dzM4UTNEczBadkNtenkyT0gxS2JGa0d1QkVSSWZEVVpYRER6L2NXNzkrL2ZKcUFxS3FiakRHSEhMWFhYZmRNeG0yT1J3T3gwWktHaWNpT21ZZ0FuOEVkaTZzVUo3dDRkbC9UWjVGRG9kajQyQ1g1aGJtdm02MG95ajJNb0Zmb2Z6TmlqMWZhWGkyaGNRYlJqWmFyMmE0OThtaFdva25aNWF2WURhVXBCbW9TWE5WYnpXbHdVQmVPNVF5NFM1bHV5Nk1tbGdmSWhkbk44c1J2cmZsWmtISXU0YWViM2dvMXBNeWg3cm54OTBUMGZNYUw0YXNGeUxrdkM0aFd2OElHZ0U4bzV4VEt1T0pTQ1BEalJEUm9oMGp3SW1JRG9kamVwSVRFRzhVa2NNcXQ2bnEwOWJhcFIwZEhROVBobTBPaDhPeEVaUEdoVE03WmlBcGF6L3RlNlpCbEZZVmZSd3JwNDh1ckcvc2FTS3hlNk94NzB2WjFQY21NTW0rdzFFSCsyL3RlOTRoaE40REFaMS9tbXhySnBJSWMvY3hucTRkL1VpUy8yOHZnL2tGbmc3ZWZCQlVHMFBzNERwS0V3djNSRGxrTENVanhUYVdhRkQ5bGR0VE5ubUpiK0lSRWI2dVNyOWFyaG03Mll1WUFaNkljME40YkR5bUFxQ0Yxamh3ZUdHRjhxSU9zNUNMSU0vN1h2dzRZTmZDTUtyL0JSbUpBUHJpQ1BwTUs1eUk2SEE0eWhoTVFBUWV0Tll1WGJWcTFiTVRicGpENFhCcy9MakNLbzRaU3ZmelFWaHlFemlGOEUzOGF3TC9EOUhkUUlpeXlZOVQ0RVJFeDZRVDhlS0hDM29heWdKQmpQWENEeE15bzBURWpaVkc0NTFKMWxzT1lHVXFySHBmQllDUEhpQWV2d05RMVRSc3FIWCtLZFZ1Qm9pSUFJSHRPczgzc1dZVkhreVRISEVSbDhHcHpJbllPWTZlaUluTmpORkNCV1pWL2hWWWVRdDA1a0tRRjJ4ZVBmUzdrdGF0b3NZOFVpTHFkZ1kyZVVCeCs4Sk5JbmlicFVuK2U4eE1uOFk0RWRIaGNCUklKQklONjlldi8zVU5EOFM3V2xwYTNuL2JiYmNGazJHYncrRndUQU9jaU9od1RERUVUa2JZWnJMdGNEZ3FNYW9mUUdUaDlBaUFIQ05VSHhtaDk5am9wb1haSXN5dHAyMHpzVjBWT1NML1o3TmgrQlZZWFR2dm5vbnZrMzhyd3YxUXZWaGxBN1lwbnhOUjBKcTVEZ09iL0VvOWRvNmN5dXJNak52ZkkrcnBOY0NPa00wRGFTMGZoNjROa0dpSUdIdWFJT2VxeEQ2ZURwTy9HblFjWXk1RDJDSTdEcUZZV3lpdTRyUG92Umh6dGNBRzdQejk0TDVYeDJ0L0dNZGpOWkU0RWRIaGNBQlpBYkd4c2ZFV0VYbFBsYzAzZEhSMGZJeHBjdUp6T0J5T1NTSk5YZm1RSEE2SHcrRndWSkt5Wm4vb1hEL1I4MGE4MWlNRjg0dDYybm9lbDB0TzdWTzRiY2dDTHFJTDg2S2NLcXRoUVFTYXZjcG1GanU3dUZMNklER3JQdXM3VXhTVEtZNGFCUzh2SWFycXVOMGIrcWIxSkNqellQOWVodVRkQUMyZVBjSWdsd0NJY2swemlYVTlkRmFOcWZhSkg0UndWSEdOZmo5Rjk0UFo5NGtHTWZaOFJIWUE4TDNtbndZaDcyTU1qMWNGMCtKZWVscVVtSFk0SEtOak1BRlJWYTlzYjI4L2htbHkwbk00SEk1SkpJUHpSSFE0SEE2SFk5eG9JZDdhUXV6QU9wcDZ2dGY2Q1Voc05sWnpSNGdmSnNpN0lldngxaDltaTZ0RVRPdzBuNFhiRGV5UmFCRmxRWDVKckYwZE5VMS9qSHI2V3VYTDgyUlZvWnV3VGJVMlZWOGt4dHJUdWxSREdwZkt6RDZ0N3dIejNmeXlxajRSV1BQRi9ISW1UUDVNNGZjQWlHenFHZnRyMktXNWNwd0lzUjNFY0VOaGhmSmlZUHUrVm16UjJkOW56UkdxcEFBRU9jUTM4WEgyNU56NGNaNklEc2NNWjk2OGVZMk5qWTIvcmVHQmVHMUhSOGVwRTI2VXcrRndURS9Td0lDTFhJZkQ0WEE0SEtPamljUmVEWjVlS1BCZWxGZWJiR3kvWHBLUDFHb2ZOZkhQQU4veWpiMENZc3Y3TFZmMmt2enJ5QzJZNTR2aDI4VmwvVUV2WFgvemlSOHN3dVZxdkF0OFloY0hOdlV0V0JjQVJBamZpNWhOc3MzMXRSUmhWNVFCVG9oanhQNWJSenl2SG5GMVVBUjVVOG1TUkx6V0kwYzdKa0E2REZiQXVsY2l4UGJIOEd1UnJGYWxTZ3FySHl6bVFjd1NoUFk0MzVnSFJkaFdSUGJ4elhhWEJ2YXhUeFZiekdzVWoxOEJXK2JYV0d0UHJNeWgyRXZubzQwU1B4VzRQcnRHejJtaDlkNE0zYXR3Vk1XSmlBN0hER2JldkhtTlcyeXh4ZTFBVytVMlZmMXBSMGZIaVpOZ2xzUGhjRXhYeHRzVDBVUlk5RTdqbWQxUTJkWkNuNHA5M29iZUE3MTAvbTBjNXgwajltaHFZWXNGeHBnOVFlY284aXJDTXhMYTFRSGQvNTE0ZXhaczd0TzRIeDdiaXNxV2dDTDIrVERrM3htQ3RmbWJ3Tkd6N3hZK3pZc3daanVCelZUME9SdnF2eklFeVZxNXNVWk82MVkrTE16Tk5WdlJsN0Q4T3lEc2hqV3ZqZTFjNDBsaU14OGJVeU83Q0xTQWZjbGFmVFJEZXMzWUg3UGhza3R6Qzl2Tjl6elowU3BiR21oUjRRVkNmVFpBMTBMMzg1TnIzNUI0VGJUdTVubnNqWnF0Qk4xVWtTQjNMdmxUTDUyUFRyYUI5ZExNb2pjWnoreURzcTFCbWtPeC96R2hQQlNRL010NHp1dlQrblk4M282YXJSVXlLdm9zWWYvcURQYytPWjd6RHMyQ1NKVEdWdlgwOWFKbUs0dDlEVEhQRXZiZW0yYnQwMk0xUzVURTI5VFloU0N6RVgxV1FuTjdpczVuUmpLVzBOK0hlaVhWY05NRElxTmFXUFJHWTd5dmdqMWE4cFdEUlRadE5QeW0xODdidTlvNUlVcGlXOFdlS3dnaTRnTW5OSHFjMEVpc3k0YjYzVFRkdDFEaVphY2h6NnVuYTdKRFZ5OXE0cHRaWHhISjV1OUQ5ZVhBWnJJZWJ4NUhaL3VKRDV6dG0xbkhZT01uQjNTdEVNOThwR1J2YjRHMWFTVDJBaW9EaWxncVJFV1lWYkxpRmVxb1Vwd2lETFBIeWV4aDZnekpyaGNSR3VvTjh4NktKalo1U3krOEloNmZGY1NIWExpMDVmOEZkUDk1WUkvdTU5VzJma284YzFOdXhTZWJpUDJnS0FUM05ZRVVQanVxK3NNMDNUZFhtenNWZHYzSTkrS0hDUndzSXNZWU9SU0xFeEZyNEVSRWgyT0dNcGlBQ1B5cW82UGpXTVl2SDRURDRYRE1SSG9ZbDJ1ditadEdUUE9aQmptMlVDQkM4dkZHQnM5VEdqVCtsR0l2VGRzWHI0YUhxeVZrOTN3dmRxOGcreGJXS0ErbHJMd05PcXZlTUpYTzc1dVd2NHV3YmFHcjZrbUJUZjRndjl4RVl2ZEdUeDhwYnVmeHdIYnRrbDFhdUVuRWVHY2E1Sk5JUG1la0ZOSzJxeEgxSmJiV2hudzVRekpaOTJFWkVZa0czN05IbzNJeTZENGkrUnZTL0hhRDU0R3ZzM3FRV0tjTnVXQ2tOclVRYi9VOHpsVWxKbEowUFJFRXp4T2lPdXRGUyt6YXRIM2g3QnAvcytITWRZRG42ZG1xdEJiMktUY1hIdmpxOVNHeEZmMGhYeG1kSjA1MUlxYjFkQ09tNEtHanFqOEliUEtrYW0wSCs2eEVTTXcxUmk5VTdCRWkwbGhNN1ovOXUwUjExbnFJWFpTeTV0SmFuMXZmeEI4UTRhMDFqZlgwdjFIaUZTdDFWU3BNTGhsc0gxdUlIV2c4K1R4S1FvUVdBSk16VUFBOHdWY1VZZytJY0hrcVRQNk1jUW9GSEFrdHhGdU40VGlCd3dyZlE4bitrOTJOd3Jua01jUitNd2k3cnh0cVROL0VIeE5oNS95eURXV0hOSjFQMVdOUDFJdXRCRm1jWDliUUhoWmtoWjJoOEh6VGVyeGdUa1BZdmJnZjRHSEFnNmpHSHJIQ3VmbGlERkV2WG5hOW13b2xBcDFEaWpOVmJENWFWYjVXMkdmSlR5M2dOZUlUVzZPaCtWeWF6ajlVN1c5aWx5TnlXclZ0QUFiemk2Z1hMeE5zVkFrRDJ6WG83MG96KysvY1lCclBVL1JRUkh6SkdXYnlVYWxlRTc3RzEyRTVONkRydGlIMzA4UitpY2dSK2VVUSs5Rk0yTDA4d29MdGpkZjRFOURGeFRPNG9NYWVpK1djb2NhdFJzRHFkZGlpSjFuNWZpMTZrMmZNbVNBZnlYcXQ1Zk1LcWdyOHV0LzJuMVhyb1VLS3ptZWFiR0xmQm1QUHlQWFBSUWxJM0hnUzl6WDJiMEcrbDdMcGErRCtGek4wcnlLc0xTcTFFSXNCWDhndkszSVczUDhpUUJCMkhlR2IxaE1FdVFDUk9TSzhBWTg3b3NSdlZOVjNreXZpckpaZkFLVENaS0xhSEw2Si93ZzR0amlIWGpuK1JWUW1uaURzTzhyM0duOHJ5REpGemtqVDlidGFiZE4wMyt3VHV4V1Z2YXpsdVBMZnJ3ZFRRY2lodm9sZEliQXNzT3RyZnJjQUNPMkpHUE5HdFhwbVFMTG1uQTRuSWpvY014VVpSRUM4WmZiczJSL0I1VUIwT0J5T3NXYk1SY1FvOFRhTUxrZGs2OEhhaWZELzJidnpPTGZLNnZIam4vUGMyWExUMGhWa3h3VkZxcUpZRmtzN3lXQVh2cWlvcUtBQ0tvaTRJWDRGQVJmQUJSQUVWeFRjVUVFUnhTK2lYMFVFb2YweVN3cy9sTG9nRmhWRVFMYlNTZ3R0YmpMTGZjN3ZqeXlUWkxiTW1rNTczcTlYWDIxdW5udnZrelRKVE00OXp6bDdDdTRyU1RmL0pPOFh2V2FRckpPNEw5YVRHcHo4b2ZSbFNuaEp3c1h2ejNvdUgzWU9ydmtDeWdPSTZHL0xBNGpEYWFKMVFZT1RYNHZJODRhZXV3aHdXQkRRa2REV1M3Tys2Mk5EalIyUEJFc09GZWQvSXNqemlzR1RvZWRFTThnUlFjQVJJZW1mUmZHbUUrR2VURzFuV3RnWXV1UTNSVGk1Y0t3aFRzSThoM3c4ZFBOWFJIN1JZRCt2YTdBb2tYU04zMFU0RG1USWM0bElJL0Q2QnFldkMwaWRrZldkbDQzdGZKT25oZFNybmRPZkk4eVNvZjV2aE5rZ253OERmMWdVTHpobXZNSFhXaVJwMjVYQVh3dnk2c0ljaGxSNExSOEkvQ0RwMG1mMWVUbDZxR1lBVStmUW5aSkJ5dzNBc0VIU0loSDJCWGRsR0tTUGlPS090N0VOQlVJTDljOStLU0lIRGp0UVpIOEgxNFV1blk1OHh3ZkhmK1o5bTVQQkh0Y0F4d3o1ZmdZRVdZenpIUW5mZW55V3JwOE5QWExpSkYzNkxFVXZSR2dhOG4wRGlMQ1FnRjhsTmYyVGpOOXc0dWpmTzIzenhma3VHUHF6ZktLRXBBOFd4K2tLeDVaZmdBRlE5RmE4ZmlJemFPWmFwUjdhNyszeG5BeUhmU0owd2FtQ2ZBaVJ1UUNTYjdSeFVlZ1M1d2lwSzcxM1h4bzZBSDdJUE9ma3g4VzVLTG9tOHAzZktodmdJOS8xTFdpOUlRemtHd0p2S1d3L1Jvb0JST1hKQ0xsdHVQa0tlbGpWQjh4cmdKcURpQUpaVmY1WjYvaWg2ZTRpa29CaVl4WDUxL2lQQ1lMdnp2L3J6bXdVdDcweERQenhXZC81dlpIMmkySTlCVFpIUS93TTlwSHZQQzJrZGJlUmZrWkhkRDJCNTJXVWttZ08zYW1GeE53QWNtUE5wTjFlV1JEUm1CM1FpaFVyTG1Id0pjdzMzWGJiYlVmWFlVckdHTE1qNkdZQ205b2xndFJ4cW5wMUlRQlVvc3JESXZxUUlzMml2RGdmV0NrUU9VQmMweHI4SVF1TFdSSkZQWFN0YXlCMUFjaUZ4VzBPK1N3cytuRjFEYUdpSkV0ZXJzaXBwYTgxcXB2VTk1NWN5L3hiV1BMOHdNbnQ1UUZRVlo0VWRJUG11MWp2V1o0MUIrREVuWjF3YWNuNmpyTUhISEFjV29MVThhTHl2ZjVzbERMS2V0Q25GQW5Mdnp3VkNid2xkSE5lR1BrbGg4UHFUY09mYWQvbU1Fait2Rmg0ditJMHFwSEFZMENmSW5zVmw2Mkp5Q3ZEb09sSG9NT0VKd2JUTmpzTS9FMGdoMVdlaDI2RXZ3aHNRZGxOMGYwS3dTMUV4QWw4TmVGc2c1eENBQUFnQUVsRVFWUlNEVm5mK2FYUm5XL3loS1FQeHVtdkVRcGZYTWtJK2dqUW9MQ1BpRlNVQ2NnWHg1OS9YdVE1YnpMbmxXVEp5OVhwVFlMc01lQk9aVFBvRTRVdzhhNFY3OFA4SkYvYTRQeGRnVzg3SXFMOTdzbWM1M0JhU013RkhSQkFWTlZIRU5ZTHNoWFZQWkR5T21qRjEzMzZnc2gzZkhMcVpqdTBaZzU3Z1RqK1QwVDJIbkNuNmliZ0NVV2FRUGNwZm1hSzhJR2tTejgwbnZNR09BbUQzYThGM3R4L09oNFZkQlB3bk9vTFBDTFNoSk9yVzN4cWJZN09DUW0rRENWMHFjc1JUaTBQSHVhejlHUWRvdXRWbVEyOHRPTDlJN3c5REhhZUVjVzhnVkdzU0VvNmZ3WERYQXdhdjdhR1JPRGZKUERmQW9kQlpUaE40UmFONWJOWk9nWmtlU1pkK2hNcW1pNE0vSDNrTzB1ZkMwMmtYdFpEOThPUnYrUFQwUGFGaE5QM0Nwd2h3aDRBSWlSQlBpTE9ueHFTdnJiUHl5VlZTL29sREZwK0lPVEhxMnBQbitjVVdESzdCVjZlWTNWNy85Q3VEVkhNTVMxQjZ2aEE1Zkx5endSQnZ3UWRRMmI5TjNQWUN3YThCMFVPYk9hd0YzUnpSMDJCd1N5cjc4S3pieTFqaDVOMHFYWEEvc1hia1plREpyNWpkbnN1aWhreGdBaHREYkFsQXpzMWh5eWU1WkVXajdRMFFJdEN3dUZDeFljYXVEQWtGYW95UTVBaytDUzRtYUE3SWN3VVpDZUYyU2l6QldZcnpNNW50eXFxWEkzbnBBbDZZTnZGS2o4TElocXpnMW14WXNYSndGbUQzTlhaMjl2N2xrRzJHMk9NbVRnVFVqRTlRZHVyUkgxVkFGRlhhYXhuVjlVT0NoSzB2bEdjZkUxRWRnY1FZWjh3U0Z3WnhieXArcmlSZDVlRXpyOUpSRjVKZnZEYzBEVitOdklNMW1STE5IRGZrTExINUlVUDFWWmJTeHRkNEs0RDJVV1Zib1d2cVkrL2xXUDFnLzFqRHRzbDZScFBCRDBYa1ptbGs2Sm50dEQ2MjRrcWV0NUN1dFdwWGlWQy8zT3ArcXdpbDNqZmUyMWxIYk1GVFMzTWF3MEMrVVQ1VWtzUlhoNEd3UStqbU5jenpKZUVwTnY5ODFRRkVCWDl2Y1QrVXhIWlZmMUw3OW9ha3NSTE5aQUxCRGxZNEVoVi9IQlpUbFVrRFBTSFVoWkFWR1dyNHMvTCttZXVMTS9JU05DMko4NWZLQ0x2S3UwTUY0Y3NhWTlZdmJibU0wNGFEWEh5WXhGSm9QeE52Zjk0UlBTYi91ZHE4Y3lFY3ljTGNsRlZnUGRqU1E2OVBNTmRGYlhGdk9jMFJ6eXJlRnRjY0UzNWwva1kvdzRYYThVWFlvVkI2aGkyN3F4T2Jpd0dHeUMvdEJTNENxL2ZxSzY3VjZnVDl3R1FrMHZaVXlKemNmNEcvQ0d2ckE3cTE0UEMzWUsvUW1OK1cxMkh0SW5XQlEyQmZGK1FROHMybjVIazBNdXFuK09wdDdBeGNBM1hEd2dncXY1WXZmOXk1ZXQ0OGN3d2FIZ2J5dmtpN0tyb3hjTmw2STFFMFE4SXNxaVFrZlZ0Ny9VTDVjSEJrTlNCRXNpWGdkSVNWUkdTem5FT252ZVVINnZYNjNjYThDdEw0d0ozTmtocjhiWlhmNmw0N2FxY2dSdDA1VkRDcFQ0cUlxZVc1cW1xd0RmeDhlY3lySG04ZitRQnlhU2JjNnFpRnhTRGlRSkhKVno2dEt6ditGb3R6NEdvT3dEaDJNTE5kaC9yMTJPNEwwQm5pcE1EdldpTldkb0ROWkY2V2FQVEUwR1BCNm5vTXF5cUhwRmZFWE5SUk1mdmh6cUdpaTRVNUlqQ3YwdUJ1aGFXdERrbk56YlFzbEY5NndsWjJ0ZGtQVitHQlplSGJ2NUpJSjhvMWpncy9LdzlzY0g1ZHpWSStwY2F4NS9Qc3ZxdUZ0SnRBcVhtbEFLZjdxSHp2cVJMWGF2dzlwRFVOeUsvK1dQbG43bTV1UFBhMEtWYUJjblhubGYray9HdVBITnhnTUFGNyt4L1FHeEU4a3U4blF2ZWkyZFNzdk1IMTlhZytIMUxpOVZGWEVpOE9JS2JKdU5zSWEyNzRWd24wQWphSkVnajBLalFETm9rb282eU1wRUIvYitROUMrb2Q2V3lBdjAvUTEzVnFGTDFocXF0Z1BEU0NYdEEyOGxLUHdzaUdyTURXYnAwNlg4QjM2bmVycXIvcjZXbDVjaGJiNzExMVBWZmpESEdqTXJZdjYyV0xBekYrWitXQnhCVjlZcklkMzZZZ2IrZ3hsbTZibWp4aDkwZHVNYTFDUE1La3pnNkpIM3d3QzllN1gzaWw3eGJuZnQ5Ly9IbC9VMjBmck9Icm5YbEk4TWdkVkpGa0FxOUlSdDMvcmlXUjFENHNyODN5a2IxL3JWWnVuNDNjTlFkVDJVOGx5WnB2UVVucTRwZm1rUkVBc2VYOGNQVXRhdFoyd3puOUg4cWdySEszMklmSDVGanpTTUR4Ni9yeWNFcVlsYUZMbjJlQ09lWEhoTzhMaG0wdmlzVGQxMDkySmxhU0tVMG4wWFRmeXJseWtKdHdLci90L2ErRFB5V3VHMVY2UHkzUmVUZDFWbVp3MG00MWxNRmppbzcwWVkrSHgvZXc1cS9Wby9OMHY0b25oT1RMclVCa1RNaC80VlpBM2MrY2YrWDQzb1JrZDBLLzJ6UGVEa0t1clpXamxpekpldjVhc2lTQndpQ0c4djJhL1N1K1FROEZSbVZPVG9xZ2pCSjB0M2x0NE00V0ZuTDByVXdrS3NFMmF1MFFYV0w5M3IwVU1IdERPMS93dk8rSkswL1Z5Yy9MelJaUUVUMkRsM0xseUxmWCt0c3FxbnF2L0c4UDZMek4wT042YUZyWFU5ODZJclF0YXdyeTlKcTlxN3A3WGkrT25XekhTaDB5WFBLbHpDcnFoZmhwSXp2L09IQTBXdTJSREZYaGl5K0NSZmNJaUl2RzgrNWl3RkVGVGtoRzNjTWFEQVIwZmxINGdWSEpJUDVLOHNEZ2lCdmhYMVBoUWRLcjc4ZXV0YjFRT2x6TnFtcEV5cCtZZ2gvakZqOTY1SG1GSkk2RUxpNGVIdTQrY0U5bVl6bjBwQWw2OVM1WHhXemtoMmNCNHV1aER1ekk1M1BvU2VEZ09xWE1yN3pMTW92cEhnRytXeXZUVWo2S0FuNFZmV1BUVlhOQWorTVBWL3FwdVAra1k4azVSZnZDc3Z2OTIwT25Qc08rWXp2R1RqWEVaSStQL0lkRjhLNm5zanpiVmo0L2RETk9BbjRaRmt3VVlBMzRvSWpROS82dklpTzIwTk5YeURDZWFCZEdkOTVhVE9MOTFQa1dNbEhwMDhOM2V3anZVK2RWS3lmVzhqZ0x3V1FGZjBxZEZSOXJwVmJsS0JzZkN6K2RLZnVXeUlrSGU3ZDBIWkJkZWZpeWRKTTd3dEVHaXBYUHpocHhVOU9FREdpNjRtUVZITitlWGxWd0c4aWZwMnFnU2d2TEp4c0lySUl0NHRNeEFsYlVtT00yYll0Vzdic1FPZmNMeGo0dmwvYjI5dTcvTVliYjV5Z0xwUEdHR01tVThMTmVGOWx4bzJ1R2lLQVdKTGpqb2NWS3BjZE9qMTFzTEVaVnY4WnRQUUZWSVNHaGtDK1VqbHF5UnhSdWFSL0NxeVBZamRvbzR5aHFCTEgzcjlsOEFCaStYeTY3bEh2S3pKMkVEbWdoWFRyRUx2VUxPbjhxZVVOWVZEZDVMMHNIenlBV0NueUhSZWdXaGswVmZjeGh2aG00d0xPS1g1QkwyaVBmTWY3R0RZem9iMHY4cDN2QlIxRjg1YTJGb2NyMWNsU1ZZMjlIak5ZQUxGY3htYytxYXI5ajFzNXNvVWx6Ni85dkpOSGxTY3pzUnd6M0JmbGlOVy9WclRpaTZ3SXFjbVlUNElsaHdwU0VXQlY3NCtySlRzMlE5ZHZFZmxJMWVialdsZzhjQm51Rk1peDVhbklkNzkwdUFCaXY3dWVCYjVSdmtYRUxaNmtxZFZvWVNqdzRhcU5GMlRpd1FLSS9TTFdQQjc3dnFOUWZYYjhjNUJMQmcvUUZhM3IwWmlLcGc0aXpBalpjMXdCekNFRmZLWXlTMTArTy96ODh1OGZRYTdyMzRYNXlhRGhyY1BzVW5aNG1RdXNIQkJBSEtlSWpodFY5ZnZGMjZvOGhQTEp5THU5STkvNS9tNDZhd2dnQXZTWHFSQ2tFTFI5b0R2amRURndlLzRoRUlqdzJXU1EvaTIwN3B3ZnM3WTM4aDNmaWZ6V0Y2cHlxcXFXc25NVmYxa3hXemZ5SFo5UzFjL0ZzWHNuNEx0WjgzZjFmckVxRCtTUExjOTNqdmFrUzEwR2JiUFZCVDhvMVU5VWZURHl2Y09XamtpNnBnOFZWeEtnL0NjWFAzRzl3QzhLRDJoKzZQeEhhM3dleHMzaEJyeG1KK3R6dHY4RURGdmZVbFY3VVgwV1pYMytOYUwzcWJJVzFYc3F4M0cxcW40RDFTK3Erdk5SUHFhcUh3Si9rby85TWNUeGtYRk1TbU45WlY4c0x5VE83WnFKZThLTTc1ak54TDJ1dDRzZ29tVWlHck1EV0xaczJkNGljcHVJdEZUZGRZLzNmbWw3KzlSY3ZUTEdHRE51SW5CRytZYmVPUDV2YWxnaUUvbXRQd3BkOHZLeURNT2xRNC85eitlU2J1YzNGWmZ4Q0xJaUpIMVVzWE5uNk56RnhjeEFBUFdjQXUwYlIvZFE5Tm9jWFIyMWpJem8rbVZJK202Qmc0cmJ4SEVVbnE3aDlodUJETWdNaFBOcTdSNExvRjdQeE1teCtkcEpnUERpQksySFplbGFVejZ1bWRRTFVaYVhoeGQ3WTM4cXRYMmhpSDNzejNaQk1HaEgxMnBoRUo4QXJyVHNUMFIrbHFPemh1ZDViUyswL2dqa2s0WDl4QVh1Y0dJZUhHblB5YWJvRjZGanhOZVh3by9MbHhhaU1nSFpxZ001NTA2dk91L1Bhc2tRSzRyaWppdVRMdjNoMHZ0THBORzU0QjE0UGpmUmN4M1oybEZkUkZidk95UW91eDZ0VEhvamplR0VRZkp0SUhOSzAxRWVqZnpHaTJyWk44Y2RENGVrdml5TXJYTnc0WVNiSXU5R1BGOUU1eCtUbXY0N3duN0ZiUkxFTHlWbVF1dGhGajVyamlwKzF1U2ZqdzJmcjJsbnoxVUV2TDEwVzkxU1lORE02Z0ZpbWRBQVlsSGtNNmVGTGdsZWZ4N1JkVE5qV0E0cWFGUHgyazRoaTdHZ2EwTW1ibHNST3Y4VkVmbFFZZU95ME1rdGtlZmcvbk90N1kwODM0QkZWeVZkMDJuQVNWbmZVL0ZlcmU2U25LWHJkL2dEWGhHNk9WOFg0YVRDQmFRUEo1MC9xYUk4aDVmM0Q1ZnQyY0poKzRDZVc1by9mQTBlNkZhL3g5Y2s0SVRDVWM1c1lmRlZ0Vno4R2k5eGJtQjJ1bkpvQzR2M25xenorNWpUSFhKaEgrUUVjbzd1YkpibWJuZzZDL2RrR2VJMTBjS1N0aUFJYm9kOHJjcklkNDZxcm1IM3lFUEdZcnRZem15WmlNWnM1NVl1WFRwUFJGYUt5THp5N2FwNm40Z2N2bkxseW1mcU5UZGpqREdqazZUMVpTTHNXYnl0NkpxUk1zejZyWTFBU21ORjJEUEJvb0VOSVFCWTE2TmVUaXJVZU11UGQvb2xXTmdZa2o0WU9LVTBCK1dxWW5CeE5OUlRVd2ZuL3ZQb2RlVzNSVmcwMm5PV3l6K1hwYVd5b0xvbDhwdHIrOEpjRU5IMUJNSXRGZk55TGwwOUxuQ3l2RElMVVR1cmw0Y1BKOHZxdTFUMThaRkhBcmlLbW90eEhBOG9ZektrNnFXSEtxK3FlZDlKcEw2dnBrNjJQcWE2THRxOFFRZU9qMVFINEgxTVRiWGpLdlpCSzE1cklqTGdkYk10VW9LcW1xYzZaL0NSVTBOVXFob0Y2dFdqNlN6YzU5ME40NXpCVGFOWVNscVJVZVhWVGZoejU1d2NXZlZaODROYW40OE1XeXZlL3dxMXZmOVY3OG5RL3FkUlRITVUxa2FSN3p3NW91c214aGlBVVNSWmRuTkw1YjN0ZlpIdlBNMnJQMDFWdlNvUHhaNjNEWDZ1TzdNWjMzRnB4bmNzS0dUbGp1Q2VUT1E3M2cyOFU1VjhUY1N5QUtLcS9qQkR4M0FkbVYwUU5Qd1FrWjBLRDJSajVPT3ZBK1JMa1doSC9wRE1DSUtHcTVuODliMkJ3T3VLTjFRMXlwOWZuSE1ON3hwNnQvSEowZm12aVBhN2UyaS90NXYyQi9KMWw5czNGdXBNRHZtYWNMaXcrRzlCUmx5V1AwVzJtVzcyNDJHWmlNWnN4OXJhMmxxY2M3ZUp5QXVyN25xb29hRWhmZlBOTncvYWJkTVlZOHlrR0hkTkhlOWN1dUlLc01vL2tyUzlvdGI5Vlh4M1pWMmhwdDNKZHdRZUlLTDk3Z1NwTHdxU0w5b3U4c0tFUzM0UTRRUWhYNTlQbFljam42dGVtam55UEpSY0ZqZXFXbG5xNVhjVmJXbDBmRjBtdlNOVi9seXFjRWQ1OGZ0YWllcHFSRjdYdjRHREI0eEJGNWMvNzZvTTk4Vng4UE1JL3dSMnIyRSs2V0wxZUZYMVFwQ3ArVFVTeEpWQkRkRVJ6emZwbE0yVnpXMkcxazNtc1lheUl2dUZEdGVPQ2N6K2FLTHRKWWoyWitFcW1Sd2RkNHo2UU42dkppaDdRZXZBMTAxOUxab2IwdlFDRGZ3TFJPVUZJUHVLNkF0VS9iNlZzUW9aMk5GOENpa3NLcCtOOTZON2IvWFEvYzlHbWtZZU9BVFA4RXN0cTBZL1VaN0RJekJ6bU1GaklxTHBxditmeDBmMU0wSTFMalgrb2JiM3Y4THFVVTF5aW9ucXJQNk9HanBvQTZPczc3bzhKUFVnK0Q5MlZ6VVZHc1NvZm81bjRvNXJRcGVlQ1Z6UmZ3UmRGL240UTBQdkJhRkxYdzVsUzRXRnMySDFwdUpOSC91UGlYTjNGb0xHaDRjdWRVRjFSdVJFYWlHMXVHSUZBdklKZ2NzS3QwNEVMbVFiV3E2ckFiTkwvK3ZvdHBJMFkwRkVZOHcyelRVMU5mMENPTEJxK3laVlhYSHp6VGNQMG1uUUdHUE1KR3Brbkw5QU9uU2ZpaUNnY0JLQjFyeEVwN29McVl5UVJaVDFqMzg2NmZaNEE4S0xDL3QvcWRpTldWWFZlem1wdG95TWFyb0JPdnBHSGxlMkIvSDZxdWJXNDh6aWNSVTE2RlQxejJNNWlucjl1d1FWaTZKM0dUQkcyTGZpbWZkKzFGazdDdEhJYVNadE14Q2RXN3dsSWs0QzdxajllOTJBUlVwMXpUSURVSFRUeUtPSzFrYXFLVi9aaEtiTlFmdUVCUkViOEh0WEJHbEUvOG9ZM3RkWkd2NmVMUDkvRVdiRGdxYlJaTkZOckNWelFoY2NnM0FVcWd1TFdicUNLM3U0NWQxTnR3WDdOaGNiWGhUbDZCN2xlK3ZPTEl3OUNkU0oxbnhCWG1GclZZdVFpVjhWcUxKUHhjdFR1SUtnOXJoT1JmaFJKS3psTmFsb3JiVUpSeTEwcVN1bytqOGVMVldlMjkrcFY0NEpnOVRDb1VjTFlTMGwvbFRYUnI3cjA3V2NQMGw2dVZMVzRFbDFVNS92ZXozY3NXV29mVUtYK293SUh5anRBcitPNG82SzdPVXNxKzhLU2YwUWVCZUFpSndUdXZRamtlK29QZnQ4RkFMSEIwdnpVUjdJK283TFE1YytTNFE5UmVUNVNaWWNrV0gxTGNNZFkwcXBQS2UvUmJNOFZkZTU5TnN1bGpOYkVOR1k3ZFR5NWN1L0EveFgrVFpWN2ZYZXYzYlZxbFdUOXNQZUdHUE1rTWFkaWFnd2Z5Sy93eXVhR0g3RUE5M2U3L0Z1Y2JwYVJGeC9oZ29JZkMxSHgrMWpPYThnbzI3bTVXaUl5cDgrRVpySlJ4WEhGSmdWK2pNcThzZDNnMmFvak1Tam04dERtNkl5Y0FtdHl0enliK2RLd3lqclI5YW1wZW94alp2S0NLK1BxU0NqL05JbGs1b0pJMEgxY3l4amV0MUErN09xS1MxZmVwcGtsN2taMW8zWUdYcUNTZEtsendUT1FaaVYzN0pOUlFxSGxHVFBPZVdmQ2FyYU03YUxHbU1YbzZQNC9KbmMxMmJCeEg0R2tFZ0F3d1lSbmJoSnkvSVNKQTI4Wkp3SEtmdTM3Qyt3LzdpT0I2alVGa2RKMFBwbWRmeEloQllvZlJjN3Rwczcvam5FTGk3cFVsOUJwTlFzU0pWL1JsN2V3U0MvUDBRKzg5K2htN0cwdjh5SmZpdmgwc21zNy9oSzlkanh5SGVjNXBpeXpMNmZBVjdoSndKbkFhZ0xMc1p6Szl0SW9LenlvcXZXbE0wK0JTd1QwUml6YlZxMmJObVpJbkp5OVhaVlBYSFZxbFYzMW1OT3hoaGp4cCtKS1BsalRLUVJvd1ZaZXY2ZXBPbHBCbnc1bFJwcjlFMk1tSGduVjVZcHA4cFd4dkY4Q2xRMEcvTXdxc3pJc2lOVmY3SHJIZVJjRmNzV0hlVEdkcTdoS2I1eGdzdGlUWTlvMGhSU2xaYXFHTnNZWHpkbzRVL3BhQm1pQWErZFNTWkpsL29Sd25FRDdsSDlod3IzcXNvL0JmNGxQdjVYSC9vdlFYTkIwUGpRRk05elVIMzB6bW9vK3pvN2xvc1QyeCtkNE0rQW1TTWVMTVpQOWV0MldnaGQrbE9nbjVIQ0VnQlZ1dkZ5VEk3Vkt3ZmZZOUhjTUdpOEN1VDF4UzJxUEJuNzNpUGdqczJENzdQMkdmV3B0K0xrLzBSb2x2eFZpUytITHJWZjVIdFBINjVweTJnMHVJWno4bW5Kb0VxZit2aWJBTjczZmx0YzR4bUY3dGF2U0FhcEUwYnFqRDZ5dzNaSnVzWi9qSGZPaW9iU2YrT29wRXNQOFJ5T1RwL1hnMGZSR2J6YU5oRmdIUzhMSWhxem5WbStmUG5yZ1V1cnQ2dnErU3RYcnZ4eEhhWmtqREVtYnlJeUVUZFZMSnhWUFMveW5SZU9iMXJEQzRQR0t4a2t1MFhoL0NiYWZ0TkQrNzJUZWY0aVY5Wnh1RENEVVN4ekhValJwOHVYZHd2OXk0QkhOeTltVjJ3UUJtUVpGcFl4bHVZZjQzY2EvWmtxbWdNTXFodTNxYUV5TTZzMzhwM05iRU4xcXFZNzlmN3BpdTdFWTN6ZHdNS2R5cGRkcTZxSDM0M3JOVDFhb1V0L29EeUFxS3E5d0tYcWU3K1piMTR3VUpLMlhjZitjdktqaVc2Tk9GYWdJa0NpK1dEOUtEOW5GNFlqajVrK0JObEVXZTNVT0piV0hPM2JkTTNDNGFqbkpFODg0bWZmVUlMQW5RL1NXbmxRdlMvMi9vTkQ3RkxiY1pFaGw3RW5hZHRWQS8vZGZLZjRZbjFhY3VMOUd6TjAvWGF3ZlZwSXBaempSNExzMVQ5TmZhTFB4OHQ3aHM1YUJDQkw1eDB0a2pyWktkY1VNNXRGNUgxSjE1anl2dldVTEYxcnh2UWdDeElzT1ZUaHVQNGw0ZnlrMkltNW16dittU1IxSGNqeGhjZDVJU3orQmF3WmNxbjJTSkkwT1VSbmpXZk8rWG1XbDM2UkpoaEg4ZE15aWd0R0hqV2tzVjUwMnFaWUVOR1k3Y2dSUnh4eGlLcGV6OEJmdkc2NDdiYmJhcXJiWVl3eFp0STR4aC9NcVE1UTdUbm9xQWtTQnEzdkVlUk5wUTNLZFlxK1ZmTHBEczBOVHEvcDhRc1BnYldqeWtSUnlycGYxRWhjWlkxZkVjYWJxVkM1YkZSa3dWZ09Jczd0VjdGQitmZkFRVlFFaDRLQTV4SFRPYW9UcWU0KzhqTFQ5azJxNlZKakJCRnBUTkwybkF6dFU3MUVkcnVsQkU5V0xLdFg5bWNNRndnU2hQdFZiWHFNcWMxU0VlQ1Q1UnU4Y0ZJdTdyeDJ1SjFpK3NLQTJyNURDOXBUL2l0cGpLczVHS1RLN0pGZTdqbllWSDVBRVlJV0Z1OVZESERVb29YRXJyV09uUlpFTjFiVXpRM2lQYWZ6QXNwOEYrS3hhdDA1VkRsa3dPdElaSC9uZ2dXUjcvakd1Q1kzaUFTdGI4SHBOd1hwdi9DbStwVDNISk9qYTVEUC9MYjVvZk9YQUNkVmROVld2Yy83dmlON2Ftd3FsWXM3cjAwR3JZMnFmSzkwY1VKa2Z4Zkk2bERUVjBlK28rYmF5WlVXaHM2NWE1QmlMV1RpUHQ5M1NmbUlYaDlmM09DQzQvSy9GOGhlU1JkY21jbDN1QjZqcktxMmpQTlZxNjZ5UzNtK2p2UG95Mk1NSlBTTzUvYzRDeUlhWTdZZGh4OSsrSDdlKzk4V3JyU1V1ek1JZ3VQck1pbGpqREhseHIyY0djOGZ5cisvQzdKa2ZGTWFXak5MWG9TNnIvYVhGT0p2R2IvaFhVbTNjeDl3QW9BSXJ3aGQ4dE9SWjdRZElYZUZoYk5nYmMyMXRFVDBpTW9PeHpMNmpyaGx2TmM3ZzdLR0tLS2tZR0hqcUFPaW9vZVZaenlvYUh2MUdGSHVRemlvTkVabENmQ0RXcytSWU5FZUl2TDhHb2JHb1BlQWxBS3VubmdKOExOYXoyV0dsMlBMSDBLZDBWMm95UWtpYzBOYUQ0em9Ha1dYWHNCeFdQbE5RUWE4YmlaVEUyMHZFZEU5aXJkVmVUam5odzhnNXJubjFub09GYmFVZjR0M3hIc0FmeHQ1ejdZRzBCZU5QRzdORnRYMGt5TDBCd0tEb0pXWUdoNUhjWGl3dU5heDA0TEtINUQrVGpHUy82eTVybzR6cXB2UXVkT0w3MU5WK2hEOWpaU1dDdXNYUTlwK0Y5Ris5MFNjcTRuVS9vMkJYQVlzTDkrdTZKM3FlNC9KRFpIWkd6cC9vWWk4dTJxZkd5S2ZPWGswUHg4Qk1uSFgxU0dwcDNINkkwUm1RdUZ4ZTcxK2xBK25iSDdKTHlIeXd1SnRRYi9ldzVxL2xvL3BZYzFmRzBoOUg4aVgwaEo1YStoU1haSHZ2SUl4eUhEWGV2eTQ0bFFTQnFuL0J4eFN0Zm5CeU1jSGwzZTRyb1B0SW9nNDhSMmhqREZUN3Fpampnb2JHeHR2RVpIWlZYYzlGRVhSYTIrKytlYnV1a3pNR0dOTXVYRXZaNDV3ZCtTdnBwZU8rSktRMUlIRDdESkdDeHNERi94WWhDVGtyK0RIbnZmQ3VoNTg3a3lVc3RwQzh2RUVTdzRkemRGRkNKSkI4bzIxam04aDlUeVVaZVhidkpkYlIzUE9ham1DTmFyYXZ4eFNtSmNNWm93cWV5TEpvYzlCZVUzeHRxcDZqYm10ZXB4Q1JUMWlnV05HczR4U1hOUDdhcCtWVkN4ZGxFRGVVZnUreHRNOVFwcmQya2lFeWdDMmsxTkhleDZIVkdRR3hhS0RMbk9jTEEzMFZRUURhODNzRFZ6LzYzMWtzcjV5WHptNGxyMlMrRmVMMUppdExGcXhWRE5nWUUzdzRla3BveHRmUDRxTW1BTHF2VmErLzVHM1FGdkxVT08zVjAya1hnWjZadkcyd0hWUjdJNVg1U0VBRVVtSTg3OXBKdlhDb1k5U3E3YjVqVTY2S0FzZ3FxcWllbGtVWjlKRGxRWUFpSHptREpSNzgvdVFVZVhVS081OHkyZ0RpS1hqMGZtclh1OE9VYmdiUUVUZkU5SDVtN0VjS3d4YTN5TWk3eS9lVnVYUmpJOC9OZmpqOEdlaFd0NEIrY3N0cEdwb2N6M3hXb0xVY1lMa0E0aXE5NlA2VlFBUlhoQUc3aWRRWXlyMTVCaTJTZEYwWVVGRVk3WUR1Vnp1ZTBEMWxlRk5xcnBpOWVxNlhtMHh4aGpUTDJEY3l4WGJOeUp5Uy9rV0NmZ0NvLytkYnRpRmdna1hYaWpDd3JMaDM4dlIwUVg1TEFHRmMwcjNDSUZ6d1E5ZzBhZzYrYXJ5YVRpMHB0cUFMcERMeXV2SG9YclArT3Q4dGVlQTcxZk42Vkk0YkpkYWo2Q3UrVklSS1RXN0ViZytTK2VBNWN6cTVVYlZzaXhVWVZiQ2hUV1ZHU2w4eVQyOTVqbDUvNlBLRFJ6VndwSzJXdmN2czBNMFZkR3FKamVPNXAxSDJzZkh2bm9aNUltamVZNlRRZm9rUkE0b3pVSDEzN2w0NDVpemhjYW1NaUNscWdPN2lsY0pXYnc3OE42YVQ2SCtqMVhuUEo2UlA2dWNCdFJjZ3NmREw2bzJIUjdTK29aYTlrMEVxZU1HMU12YmhsUy9Oa1YxeE5kbWx0NmJVZm83aGd2UENaMy8yQmhPUDQzZi80dG5Oamk1cHZqWnJFcGZyL2NYUS90VzcvMkpxb1ZzTUpHZEE4ZktaaFpYbHhZWXBmYU4zbk9VS2hueUo3eEh2VHNzNHpzL01uSm0rOXFvMS9lOVRlRVgzdmVOYTRsMUM0djNoa1Z6ZTJqL1d4UjN2Q3FPNDhNemNXZk5HZS9sRWtIcVdGUytYYnl0cWw1OGZNclF0UTVYYi9JaUh5bmVFcEVtNTdpNWhkU3J4M0wrc1dxaTdjV0JVbm9PWTlIek16NXpqcW8rQ0NESUVVbVgraUgxQ3lSYUVORVlVMy9MbGkxN3A0aFVaRTZvYW04Y3g2Kzk3YmJieHRvNXloaGp6TVNiaUpxSStEaitjdVVXV1JxNjFEZnlTd0JIbGlCOWRPaFMzeHpxL2haU3J4YWtsTUdCc2o3eThkbmxZeUxmOFMxRisydFZDZnVGcnFtaVR0SklST1I1eWFEbEJsZzhjN2h4Q2RkNmljQlI1ZHU4Nk1Xak9kZFExTHZQbDJjamlyQnI2QnB1Q1duZGJhUjlreTc5Q1JGNVorbFlxajI5UHI1Z3NMRloyaDlGOUgvTHR3bHlaakpJdlhPdzhVVUpVbnMxT0xteDVxd3NJRXZYNzVUKzdDd1JrY0M1bjRhMHZySzJJN1R1bkhUcEg0WXNxWEg4TkNkc0tML3BuWTZZUFpPbDZ3WlYvbHc2aElnTFhQQ3pCS25EaHRzUG9JVWx5MVQ1ZXVVYzlIeFlOOVZmTHF1RDNRY21hRDFrMEpFQXRNMG1DSDVlWENaWkMrLzE5b29Od2tzVExqVnNRRHpwMGw4VVpNVG5zU2dYYjd4ZVZaK29PSTJUcTBLV0xCeHFINEFrcVJXaThwMWF6MU1QUXVWclU4VFZrTmwxWjFiUmIxVnQvTlJJbnpYOUZqYUdMdjNKMEtYRzFYaWtmdlp0VGdiQkwwUjRlZjgyL1h3UFhlc0FjblIxQVA5ZHZFZEU5bTV3d1IwdHBNY1ZUTTdTY1NlZVkxQStsdkZ1SVlIZnU0VWx0WlNnb0ljMWY0M2lqamNOWGN0ellRZ0hERk5QZE4vbTBLWE9kUzY0TCtrYXYxYllHT2RZUGFZU0NTR3AxMGkrU1V0NXJPaFRHVmJmTXVST1FEYnUrSW1xbHQ1VEloSTZKemNsV2ZKZlk1bkhhT1YvWHVxTmlPd0VvT2dkdWJqcko3QTJVaThucUdwUFlXTEhKVjNxeDdCdjgxVE1xNG90WnpiRzFOZnk1Y3RmNkp3YjhFVlFWYzlZdFdyVm5ZUHRZNHd4cG00bXBCWjFqdFVyVVNxeXpVVGtmV0dnZDRha1hqL1kwclVFaS9ZSWc5YjNoQzcxQnhmd2MyU29oaXlMNWpvblB5ei84dURGZjJTUUdrS2VXTjlma1YySGZxaldyQU5WN1Nrc3kxNldkTUhkaVNCMWJOVzhwWVcySmNrZ2Zac1RWeEhBVlBUbjJiaHJRbXA4WldsLzFJdFdaRmFKeUlIaTVONmtTNStkb0szcWVWclkyRUxxMWNrZ2ZTdkNSVldIKzNCMXJhaHljZXcrcnFwUjJYbWNLbGVITG4xVkU2MVZUVjBXelUyNDlHbk95UjhSOWtQNUQ2cjMxZnE0K21MM2Z0V3lMQ2FSWFhCdVRjSzFYdEpDNm5rRDkxalltS0IxY2VoUzN3eWQreGZDTzZCaEdtY2lqWUxxMnZLYkRqMm5oZFowLzVhMmhnU3QxWFh6dE0vcjIxSHR6OG9SNW9talBYU3BLNUswSGxBMW5pU3RCNFF1OVUzbmdwdUxaUUx5UitLNktPNzY3Z1E5bXBwRmRQMnBmUG1oaUloemNtTStPNjg4QzYydElTVDErcVR6dnhQazBHSkdUeTF5ck81UTVZSHliUUpmU0xyV0wrVzdQUGRMc3VUbFlaRCtGY0xwcW5TcmFvM05VZGIxcU9nWkZadEU1dUJjWitoUzV5WTV0S0tyZXpPcEY0WXU5ZUlJQTFvQUFDQUFTVVJCVkhWMWNwTUlTWVZ0dG5PeGw4clhKcXB2Q0YyNklyaFgrVnJOaS96bWkxSCtYcnlkL3p5WEh5UmQ2cWVGUUhGMURFQ2FXUHlTMEtYT0RWM3lJUkUrSnpDcXpQSnR3eUh6a3NIdU40RXNMVzVSNWMrUjMxaHhjU2Z5SGQ5QStVcHBnOGhjNTNSVjZOS2ZaQndaYWhFZE4yZDh4NlZKbUMvS2o1eHpENFJCdWl0QmFxL0trUXVha2tINnBOQ2wvelJjRm1TQ1JYc2tYT3NsU1pkOE5PbG1mMmJJY2NGdVI0dklCU0lTSW5KOFNPdHJ4L29ZRXE3MVF6ajVaWG1OZlVWL0h2bk82cDkzZzRyOHh0TXFMMkxSb2k2NE1lbFNIMmNTWTA5TkxINkpPTGxEaEgwQlVIM1d4KzU0Q25Xb3MzVGNXYjQwRzVGancyQ1AxUzBjdHM5a3pXa0lvNnE1dksyeXhpckdURk1MRml4b0VwRmZBTlUxbFg2NWN1WEt5K3N4SjJPTU1jT2FzT1V6R2QvM3dkQUZDMFNrbEMwbWNCQ0IvREpVN1JaUy8wRFlwRWlJc3FzVWc0WWpoSVhDb1BGS2dmNW1DM0R6VUFHN2lLNC9oS1MvQVp3R3hTQ0VYb1ZmZU1ESTlaemszK0N2QmZrVUlpOXk4TlBRYVU1SVBVTCtsLzQ5RUIydzFGbVZ0Wkh2bmRBYVpybTQ2MGVoUzcxQVJQcS9wSW5NQlM1eGdWNFNhdW9KZ1kyS0pFQjNGNUVCdFF4Vi9VV1I3L3AyOWZaeTNiUS9rSlRXVTFYNWZyRnJaT0h2RXhzRGQyS2pwcDRDMWlzeUU5aExTdDB3MWVQbEpBbjRLTEIvTFkrcGgvWjdHeVgxUGxYNWZuK25abG9FZHpZQlo0ZWFmaFRSeHdSNlVPWXBQRTlFcG1IUVlQeTg1OGRCUUgvTlNaRmRna0RhUTAwOURqd3A2UE1SV1V0Y1daT3poODc3R256NnJUaXVMd1lGQzhzblAwZ2dIMHhxYWhQd0JQbDMzYTZJektsKyt5bDZhK1EzdjJkU0grRFF2RWN2ZGtoNU1HVVhCOWNtWGZvS0ZiMGZVRkY5RWNXYTI4cG05WEtDQk5UYTFFangvaU1FN3RmOXB4QUJPVU9kUHoway9iQ2d6NUovZm5icDcrSEVXVTU0QTdCM0xTZkp4bDNYaFM3OWFoRktudzJGOStrRjZwby9HNUwrdDZEUEtMSkxlUk1XVlo3MHZ1LzRJR2lvNm9ENzZMZ3p4aWRDTmc1K25YVCsyV0ptVmVIaXpoVkpsLzZjb2crQ1BBZllkV0FUaW5zeStOWmpjZTcvRVBxWHFZc2M2d0k1TnFtcFRRci9FbUdMcXN3V2RLL0NaOTYwRmJKa0ljNWREMUs2U0tMS28rcjFxTUd5ZkRPKzQ0eWthMVhFblFHbDkrN253aUI5bE1UeWdRenRmeHJyWE5UNTkvVXZwZGE5czNRK1hqRlhOLzg3d0x0RW9DRm91S0E3NXRqQmppTTBIU0RDMllYamZMaUZKZC9Nc1hwQUVEOGJkLzAwREZJZkVpUi9zY081YitNWHZtUjBkUlVYTm9adXhoWGw3eUVvZkVibGczRTF2aWZXOVVoODZKdHhMZTBJTHdZUW9RSGs0bVNRV3E1eC9JNklOWStQZEpSUmtFTFc3S1VpK2UvRXF0cUw1KzA1Mmg4cUg1aUpPNjVLdXRSekVMa1k4cjh6QmE3aEQ2R2t6bzdpenUvWC9oakh4Wll6RzJQcVo4ODk5L3dpOEpMeWJhcjZXQ2FUc1FMcXhoaXozVnV6SmZJdXJlaXZxdThSb1JtUmw0R2tCQTZTcXF4RFZYS3FPbUJaVWhpa1R4SGtUZjNqTlBLeERMdWtMZks1Yzh1WEVvckkzcUZMWGxiTEk0aDgxMmRVdFJSNEU2RUZrUmNoc24veFMzT1YyeUsvZFNuYytYUXR4eCtOeUhkKzFzTnhxRDViZlorSTdJYkl5MFRZZDBBQVVYa0dlR2ZrdTg2cDNtOHdtYmpyYWhGOXQ2b096RVlRMmFWd251ZjJCeERKcWNnSkVSMDNqdll4WmVMT0grSTVldkRIeEo2Q0hBclNpc2lDNmdDaUttc0ZIaDN0T2FlakhKMmRxUDY0ZXJ1STdDNGlyMFNvYmxwWEV0RnhzL2g0Y1hXMlhlRUFjeEJaVUhnOXp5bS9TNVVZNVN0UjNQa2F1Q2N6SVE5a0RMSys2ekpVQjNZeUZtWUxjckFnaDVRZXY3SXg5djZORHZuWGFNNFIwWFVUcXA4WWNBb1JFZUc1aUJ5QVNLa09xVmUra1BVZFg2OGVQK0o1Zk1mN0Jpd1R6NS9IaWJBUElnZFVCUkFmNnZOK2FZNDFGYS96ZkhiMUE5dklGLzMyclNwbHBTV0toTmtpOGtxUi9ncysxVEowM2RQbmRWRjVSbUwvL2pJbmZ3RkswaUs4dkRxQXFLcFB4SjdmVGNRam1Id0xaNFV1L1RWY2NKZElmd0FSMVExOTNoOHhXSTNhb296ditxaXFubGZlckV6Z1ZlcjhINUl1ZlUydHk1RXJIWkFVNUxTeTQzMGR5alAyQWU5S3lSNnErcGFoU2sxRWROeGN6T29Ua1NZWEJFT1ZERkdKL2FuRmxRRWk3Qkc2R1Yrc2RjWk50QzRJZzJUWEVBSEVOeFRxQjljc3cxM3JNNzQzWFd3WTAwOWVMUzc0UzhLbFQ1K0lwY1FoYlFjbGcvVC9pY2pseFovTnFzVHE5ZTFETlpQSitNN1BlL1dubC83UFJlWUs4dDB3U0hVTmtuRStHV3c1c3pHbVBwWXZYLzRhQ3BrZlJhcmE1NzAvZXMyYW9RcmVHbU9NMmI2MGI0M2l6amNReDBlQ2RsVXVMUjVJbFllODZ1ZTk3OXN2NjdzcU10YWJXYnhmc1lOaGtjQ25xNi9rRDNUWHN5cVZUVDlFNUYwaHJiVjBYdGJJZDc3Zm8yOUQrZHZRODlZL2VQU3RtYmhqeFZnN1Z0WWlHM2Y4Sk9ON242ZnFMMUlkUG9DbXFvK28rb3N5UG41ZUp1NjRaalRueWNSZFY4ZmV2MVRoRjRNR0V5bDhFVUovSHZ2NDVkbTQ0eWVqT1g2NWlJNGJNejczZkZTL1dOVTVjNUJ6YXEraU4zazROdklkQjJkb2YzS3M1NTF1TWo1eklzcFhTald6cWlqbDNjaXI5bVgxbnlNdit5dThGOVY3aGoyUnNobmxtdGozdlNUak84NmdPcmd3OVRUak8wOVE1WU5EdmVaVnRRZlYvL0ZlWDFtb0p6ZHFHZC81ZVkxNWpTcERabmVwOGljZjg2YXM3emg3cURFajBNaDNmRGlPZGFuQy94dDZGTTk0MVVzaTMzZEF2azdla2xubGQwdisvM3FieUVRRWlPS09LeFU5R1dYallQZkxNSy9OYmpydnovaXRMMVBsMUVHRGlWVVU3dmJxVDQvODVoZm02T3djejd3bjN5SHpRcGMrTCttUzk0dHdXdkhDQ3dES1gyUFBvY1U2aU1PSmZPZUZlSGt0cXFXTFV5SWlDQ2M0NSs0UGcvU05JZWtqcVhFbFFkTE4va0FwKzFOMVU4YkhBekxVSTlydlZyaTVkSzVBaGx3cTdHUHRiMklHYjBtUVhqVFl1QXlyL3d6OURVVkVlTS9JM1pFWE5JVXU5WmtHSjMvTVgxU3FjUDFZQW9qOTduZ3E0K1Z3UmUrcTJDd3kxd2xmRHQzdS8wZ0dyU2N5aG5oVVNQcmdNRWhmai9PL0Evb2JXaW4vOFQ3K3J5eGROd3kzZjlaM2ZSV3ZSeGN1QXVhbmhTeDJnVnVkREZMdEllbWphcTB4UFFiZGszVGNLYlZqMURveFpqdlMxdGEyWjJOajQxK2t1TFNrd0h0LzFzcVZLMnUrNm1TTU1XYkt2UTU0R1RBaFRVRUdXakluaE1XNFlIZUJlVUNzK0dmeCtxamkvanhjUnNaa2E2THR4WTFCZjAwL1ZmNForWTU5eThlRXRCMGtnVitBc3J0SE1naFBhdHgzMTlERjVpZFhFMjB2RGdML2NsUjNGbVFXc0ZtRkRUNk8vOXpObWhHL2tOZm0wSjFDbXR0d3NpZm9YRVVpOGZwQVJPL3FTY2k0bEpEVUszeWdMeEZsdmlCSmhhMU8yS1N4M0JjaGZ4bjdGOGJ0UmV2T0NVZzdKODhGR2xUWW9MRy9OOHZxdTBiY3RTQkoyNjVLL0NxY1BBZGtudUlqRlRaS3JQZG5XWDAzOVE4Y0RpVklzT1FnY2U0VmdzejFzRlc4LzNjRWE2QnJ3OGk3MTZhWnRuMGxpRjhsS3M5eFNPQkZIM1d4V3plZTVhT0RTZEMySjRGZmpMS3J3QXhncy9mK3J6bWV2cU44ZVd2MVp4T3E5MmQ4NTRzbWNpNFRZMUVpU1dPcmQreWZmeno2SC9IOEs4Ti9icSsxS1U4TGgrMGpRZU1ob3JvTE1Gc2hKNkxQK05qOU0wZjhwMEZxMzI1clhBdExVczRGeDRFZVAxaHBDWlRyTWo3M1ByaHJRQWIyY0JLazlwS0F5d1Y1L2FBRFZEY284bXU4LzJXRWRnNytYQjI2VTlLMVBGZ01JcXI2OHlQZk5XaW44UVRwUmE2c0xJQ1BaVkdXOWtHRDM4a2dmUnVVeWluY2xyK2dOcGlGczVJdStZOVNacS9xdW96UHZHS3dEdEVocmE4VkoxOUFwS0pFUmlGRDcxT1I3N3h3OEhPTTFvS20wTTMvc29pY090aTkrZHFuZXJYM3dWWERYN1JzbTUwTTlHaEZQeURJd1FPT2c5N2xZOTZlbzdQbVRPbG1EbnRCRURUK1NPQlZnMHhzQS9DVDJPdXZjZ1JySnZCbjR5K0FveWZvV0hWalFVUmpwaGUzWXNXS080SHE3bm0zM0hycnJVZldZMExHR0dOcWRnU3dFQVkwNU5qdTFSSkVOTWFZcVpiUGhuSlhsVzI2UGhOM0RGcWp6dFRESWZNU3RLVEZzUlE0V2tSMkcyeVVxdjRicngrSTZMcHBQR2NMYVgwanpuMmgxS0JqOEhPcElQOVE4VjhzYjRvVXV0UUZJbkp1ZmhEUFpMdzhGOXFIekJSTkJxa09rRlIrT0RkSGNjZHJCaHZYUXZyd0lPRC9pcmQ5ckl1emRBNWFselFNVWljTDB0K29TZlVUR2QvNStmN0hsM29OQVo4WkxCQ0g4aC8xbkRTVzhoa2pTUVNwdHpxVkt5cHFkSmFmV2xWQnZoZjVqdEtTNmhZVzcrMkNZQm53WnBUbHhUcVRWWE4rUnRGekl0LzVUY0NQWVdvdWRPbjNDVncwVk9rS1ZYSWl1c1lyZHlQeVo0MTc3OGh4eDhPRGphM0IvOERnTlRDbkUxdk9iTXcwc256NThzOVFGVUJVMWZVOVBUMXZyOU9VakRIRzFNNHpnYzFWakRIR2pJL2kzbHgrMit1MjI2MTVSeE82MUlXaGE5bmdBcmxCUkQ0NFdBQlJsY2U4NmtjaTM3dmZlQU9JQUJGZC94djVqaGNEN3h5cXpFYWhJZFo4WWwrcXUxZm93RnpxRXE3dzVlRUNpQUErcGxRL1dPRElrUFRBd0I2UW8rTjJSWDlmdk8wQytleVE4NDg3cjFLbDFOVmI0YndXRnU4TmtIU3A2eVNRbTRiSTVQc2xQdmVTeVFnZ0FtVGp6cDltZk0rTFZQVmJxanBJc0U4ZThiN3ZBb0RRcFQ4VnV2VDlRZER3c0NEZkUrUTExUUZFVmJaNjVRc1ozL3VpeUhkZXdkZ0NpQUErOGgzZnpQanN2cXIrb2lGcUNMZUFMSFVpSHhQVnF4MXUvaGpQQmRaWXhSZ3psWll0VzdZRU9MZHFzd2ZlM040Ky9BOHBZNHd4MjRRZUxJaG9qREhiaEpDMmcxQjliZkcycW5yMThhK0gyOGRNbmNqM2ZobGtRQ2ZmZk5hYWRpbDZjdVFmZTBIV2QxNEdkMlluOE5SeEp1NjRKdU03RnNTeGIxUFZINnBTMFFESmUvLys4aTdEenZHRjB2SnExUTJSNy9zS0k4alMrVXRWK2pQYUhFY05OVlpqdmFSNGJGVzlpNkYvbC9EcTljT0ZzWnNVL1ZpT05ZOEI5SHAzSWFxVnRmTlZOOFQ0ZDBSeDV4c3ozTFYrcERtUHo1MVBSNzd6QTNnT1V2amZZakJSbFNkajM3dTBXTHJFKzdnVGROQ21OcXI2TDFVK0ZmbnNjL1AxVSs4WXR0WnY3WDczbjhoM25aUHgvcmtvSDBQMS9rSFBqMzQwWXZYYXdlNnIwYUIxa0tjYlc4NXN6RFRRMXRZMnY2bXA2Uy9RMzFXdTRMeGJiNzExZ21wV0dHT01tV1NMeU5kRnJLbVQ3L2JFbGpNYll5YlB3bG1qYmJvVXNuaDNYTU1hRVo1YjNLYndzeWp1T0diaTUyZkdLaVI5cEFUOFJwVStSTzlDdWRsNy81TWNxeCtjMnBrc1NvUTB0ZUU0RW1pSWZNY0h5KzZVMEtVK0Nad3FJcnQ1OWFkVk55OGJTc0sxZmtod0wrL3pjbGtQN2ZjT005UWxndFRic3JIN2VTMzErY0lnZFhJVXUxOUNlMFZEbnBEV04rRGtGeURkaW40MTY3c3ZIbTM5eUluU3pKSVhCYzU5Rk8rdWpHaS91L3kraEV0ZDdFUStEaFRyVWQ3a3ZWNlRvL04ycHFqeFVRdXBsSE84SGVSMUl1eXA2QTFSM1BtV2NSNzJPOEFIbWVaZG1pMklhTXcwc0h6NThwVWlzclJxOCsyMzNucnJVcmFoRG5MR0dHT0dkU0J3SEhCV3ZTY3kxU3lJYUl5WkxBbVh1bGlFVmtVdno4YkJyNkY5NnpERGcwU1Flck5UK1JyQ2M0b2JWVFhxODNwd0xSMTl6ZFJxSVpYSzBmMm5lZ1c3YXJld01SSE1lR00yM3ZxL2d6VXoyVmEwQktuamllT3VlalV0cTgyQ3BxU2JmNGIzcmoxTCsrOFkrM0xsQ1JHeVpHRkU5b0hSWHF3WXhPWGtmd2VjeU16WktUZFpyYXVOTVJOaytmTGxaMVFIRUZYMVA5NzdZN0FBb2pIR1RDYzVvS25la3pER21PMk1DTEpZa01XaDA1eEl1a3VWdXhIL29PS2VVWHl6cUpzcmNDRG9Va0gycWs2bFVlRVVDeUJ1bTNKMGR0WjdEclZaMjV1TnViN2VzeGhKTHU2OHR0NXpHTm02bm96bjh5T1BteHJqWE1KY3JwZjg3NEVXUkRUR1RJN2x5NWNmSkNKZnF0N3V2VDk2MWFwVi82bkhuSXd4eG94WkJralVleExHR0xPOXlqZEJZTGtJeThFVllvV3ViUDFkWmZSUWxhMHEvcFJzM0hYZGxFN1VHTE1qS2dZUnB6VnJyR0xNdHUycVFiWjlaZFdxVlYxVFBoTmpqREhqdFFVTElocGp6SVFTVDZlcWpxcEducXIyb25wdDdPT0ZGa0EweGt5UkhxQzUzcE1ZTDh0RU5HWWJ0WHo1OG8rS3lFdXJOdit6cDZmbmszV1prREhHbVBIcUJzSjZUOElZWTdZbkVaMi93WE5MQzIySE9hY3JFQTVDZVpHZ095dVNKRjlLWWpPd0VmUlBpS3hSMy91YmlEc2ZxL1BValRFN2xsNmdzZDZUR0M4TElocXpEV3ByYTlzVnVLQjhtNnFxOS83dDdlMGpkK1F5eGhpelRlb0ZadFo3RXZYUVEvdmZlbUpyNkdlTW1UUStSL3RxUEt2clBSRmpqQmxDSDl0QkRNNldNeHV6RFdwc2JMeE1SQ3FXdkluSWQxZXRXdlg3ZXMzSkdHUE11UFVCTzlWN0VzWVlZNHd4WnNyMUFrRzlKekZlMHo0S2FzejI1b2dqampoY1ZZOHQzNmFxbTN0N2U4K3UxNXlNTWNaTUNBVm0xM3NTeGhoampERm15bGxqRldQTXhGcTRjR0dqOS82NzFkdEY1TXoyOXZiTjlaaVRNY2FZQ1RXMzNoTXd4aGhqakRGVExzWnFJaHBqSnRLY09YUE9GcEhubDI5VDFidHZ1KzIyNzlWclRzWVlZeWJVRGxrVDBSaGpqREhHVEg4V1JEUm1HN0ZpeFlxOWdQT3FOc2VxK3U1NnpNY1lZOHlrbVBiTFdJd3h4aGhqektnSitkSTIwNW90WnpabUc2R3Fsd1BOVlp1L3NYTGx5ci9VWXo3R0dHTW1oWFVvTnNZWVk0elo4UVRrNnlKT2E1YUphTXcyWU1XS0ZVY0NyeS9mcHFvYm95ZzZwMDVUTXNZWU16a3NpR2lNTWNZWXMrTnBCSHJxUFlueHNpQ2lNWFYyNUpGSE5zZHgvTzNxN1NMeWtUVnIxbXlweDV5TU1jWk1tcit4SFN4bE1jWlU2QUdlQVRZQXo0NHdOZ1p5d0pPRnNkMGpqTzhHTmdHUEFYME0vZmtSQTFuZzMwQ21NSFl3Q3ZqQ2VEL0N1YXVOZGIrUmFPRzRNZmI1V0h5TzQzcFB4Qmd6NGVZQS93WDh2ZDRUR1E4TElocFRaM0Vjbnd2c1ZiWDVqbHR2dmZYYWVzekhHR1BNcEhvVGNGKzlKekdKR29Ba3NEUDVaVHRTK05NQTdBVE1ZbUJkU0NGZnpxTjQvMmpLN1VqaGVQT0FrTW41M1RZZ1A3OFpUSDRwSUNHZnFaQW9uSE9xU2c4Vno5dEMvbm1jTEVIaCtNMXNYOTlEbXNpLzVuZXU5MFNNTWNaTXFEN2dLZURud1BWQTV6aVBOZEVYWWFhY0xha3hwbzZXTGwzNmZPZmMzMFNrMU9wZFZYdjcrdnBlZHZ2dHQwL3JLeFRHR0dPTU1jWVlZNHdCOG9sRFBjRDZlazlrUExhbks0REdURHRCRUh5WC9KWC9jbCt4QUtJeHhoaGpqREhHR0xQZCtIZTlKekFSckR1ek1YV3lZc1dLdHdDSFYyMStjdXZXclorcHgzeU1NY1lZWTR3eHhoaGpobUpCUkdQcVlOR2lSUW5nNjlYYnZmY2Z1dlBPTzdOMW1KSXh4aGhqakRIR0dHUE1rQ3lJYUV3ZHpKZ3g0MHhnMTZyTnQ2OWN1ZktHZXN6SEdHT01NY1lZWTR3eFpqZ1dSRFJtaXExWXNTSUpmTFJxYzNjY3grK3B4M3lNTWNZWVk0d3h4aGhqUm1KQlJHT20zcGtpTXF0OGc2cGVzbXJWcWdmck5TRmpqREhHR0dPTU1jYVk0VmdRMFpncHRHTEZpcVNxbmw2K1RWVTNidDI2OWZQMW1wTXh4aGhqakRIR0dHUE1TQ3lJYU16VU9xczZDMUZFTHJWbUtzWVlZNHd4eGhoampObVdXUkRSbUNteWJObXlXYXA2WnZrMlZkMjRaY3VXeStzMUoyT01NY1lZWTR3eHhwaGFXQkRSbUNraUltZUlTTEpxOHhjc0M5RVlZNHd4eGhoampESGJPZ3NpR2pNRmxpMWJOb3VxanN5RldvaGZyOU9VakRIR0dHT01NY1lZWTJwbVFVUmpwb0NJZkxRNkMxRkV2bVJaaU1ZWVk0d3h4aGhqakprT0d1bzlBV08yZDRVc3hEUEt0Nm5xNXQ3ZVhxdUZhSXd4eGhoampESEdtR25CZ29qR1RETG4zSmxBZFJiaXBlM3Q3VnZyTkNWampESEdHR09NTWNhWVVaRjZUMkFzVkZYclBRZGpqQmtMRVptV243dkdHR09NTWNZWVkzWnNWaFBSR0dPTU1jWVlZNHd4eGhnekxBc2lHbU9NTWNZWVk0d3h4aGhqaG1WQlJHT01NY1lZWTR3eHhoaGp6TEFzaUdpTU1jWVlZNHd4eGhoampCbVdCUkdOTWNZWVk0d3h4aGhqakRIRHNpQ2lNY1pNZ213Mnl3VVhYRUJ2YjIrOXAyS01NY1lZWTR3eHhveWIxSHNDWTZHcU9zZzJ6ajMzWEo1OTlsa1dMbHpJaWhVcjJIMzMzZXN4dmJyeDN2UEFBdy9RMDlOREhNYzg4c2dqWkRJWkFEWnQyc1Rqano4T3dJWU5HMWkvZm4zRnZzODg4OHlRd1k3dTdtNjJiTmxTOHp4NmVucDQ5dGxueC9nb0prWWlrU0NaVEk1cW40YUdCbWJObW9YSTZOOFdZUmdTaHVHbzk5dGpqejJZTTJmT3FQWUpnb0I5OXRtSFJDSXg2dk5ObEo2ZUh1Ni8vLzZheG5ydmVmREJCOG5sY3BNOEszRE9zZGRlZXpGejVzeUtiWHZ1dVdkcFcyTmpJL3Z0dHg4QVRVMU43TFhYWGhQeVhEN3d3QU5zMmJLRmRldlc4YXBYdllyMjluWk9PZVVVT2pvNmFHMXRMWTJUc2J6QWpESEdHR09NTWNhWU9tdW85d1RHYSt2V3JaeDU1cGtjZE5CQlhIVFJSYVh0SXNLTUdUT1lNMmNPQng1NElJbEVndWMrOTduTW56K2ZYWGJaaFRsejV0RFMwc0w4K2ZNQm1EdDNMazFOVGFNNnQ2cXlhZE1tZW5wNktyWnYzcnlaN3U3dTB1MW5ubm1HYkRZTFFDNlg0K0dISDBaVjJiSmxDNDg5OWhoQXhiOHptUXovL3ZlL1IvOWtHR09tMUM2NzdFSVVSV1N6V2VJNHJyaXZvYUVCVmVXcHA1NnEwK3lNTWNZWVk0d3h4cGdkbkphNSt1cXJWVVEwa1Vnb1lIL3NqLzJ4UDl2VW41dHV1cW44STBzeHhoaGpqREhHR0dPbW9XbGZFL0V2Zi9rTHFscks5RFBHbUcyRmlEQnIxcXg2VDhNWVk0d3h4aGhqakJtM2FiK2NlZTdjdVVCKzZlQzczdlV1bm5ycUtUWnQyc1FUVHp6Qlk0ODlOaVYxMkhaRU0yZk9uRmJCa1RpTzJiQmhBMzE5ZmZXZWl0bkJqTGJtcFRIR0dHT01NY1lZc3kyYTlrSEU4aS9vRjF4d0FUTm56bVRyMXExczNyeVpwNTkrbXZ2dXU0OC8vdkdQM0hERERlUnlPWHA2ZXVqdDdkMG1PcWFLQ0VFUTBOQ1EvMjl3enBYcU1wYi9Pd2dDR2hzYkFYais4NS9QTHJ2c1FsTlRFNjk0eFNzUUVacWJtem5nZ0FNSWdvQWdDRml3WU1Hb200b1lzejNyNmVuaG5udnVLUVdSSDMzMFVSNTk5RkVBMXE5ZnowTVBQY1RXclZ0WnQyNGRjUnpUMDlPRHF0TGIyenVnMW1HNUF3NDRnRDMyMklQNTgrZXorKzY3bHhxMGJOMjZsZlBQUDUrK3ZqNTIybW1ueVgrQXhoaGpqREhHR0dQTUpKdVdYVUxMNjRyOTRBYy80S3l6em1ManhvM2NkdHR0TEYyNnRKNVRNOFlZbm43NmFYYmRkVmYyM250dnJyenlTZzQvL1BEU2ZkYWQyUmhqakRIR0dHUE1kRFR0YXlMT216ZVBHVE5tb0tyY2UrKzk5WjZPTWNidzRJTVAwdHZiUzNOejg3UmE5bStNTWNZWVk0d3h4Z3hsdXdnaUZwZnVybHUzcnM2ek1jYVkvR2RSc2RTQUJSR05NY1lZWTR3eHhtd1BwbjBRY2U3Y3VhVWc0dC8rOXJjNno4WVlZeWhsUllkaGFFRkVZNHd4eGhoampESGJoV2tmUkp3elowNHBpUGpBQXcvVWVUYkdHSk8vb0NFaXpKZ3h3eHFyR0dPTU1jWVlZNHpaTGt6N0lPSk9PKzNFekprekVSRTJiZHJFMDA4L1hlOHBHV04yWU41Ny92NzN2eE1FQWZQbnp5OTFXVGZHR0dPTU1jWVlZNmF6YVI5RWJHcHFZdDY4ZVRRMk50TGQzYzJUVHo1Wjd5a1pZM1pnVVJUeDJHT1AwZERRd082NzcxN3Y2UmhqakRIR0dHT01NUk5pMmdjUm5YUE1temVQaG9ZR3ZQYzgrdWlqOVo2U01XWUh0bjc5ZWpLWkRJMk5qZXl4eHg3MW5vNHh4aGhqakRIR0dETWhwbjBRRWZJZG1vdExCaDk3N0xFNno4WVlzeU43NUpGSEFHaG9hR0RQUGZlczgyeU1NY1lZWTR3eHhwaUpzZDBFRVJzYkd3RjQvUEhINnp3Ylk4eU9ySGdobzdHeGtkMTIyNjNPc3pIR0dHT01NY1lZWXliR2RoZEVYTDkrZloxblk0elprUlV2WkRRME5MRHp6anZYZVRiR0dHT01NY1lZWTh6RTJDNkNpSFBtekNrRkVaOTY2cWs2ejhZWXN5TXJmZ1kxTnpjemE5YXNPcy9HR0dPTU1jWVlZNHlaR050RkVISFdyRmswTkRRQXNISGp4anJQeGhpekl5dCtCalUxTlpGTUp1czhHMk9NTWNZWVk0d3habUpzRjBIRW1UTm5FZ1FCQUpzMmJVSlY2endqWTh5T3lIdlBwazJiQUVna0VpUVNpVHJQeUJoampESEdHR09NbVJqYlJSQnhwNTEyS21VaTVuSTVjcmxjbldka2pOa1I5Zlgxc1huelppQ2ZJZTNjZHZFUmE0d3h4aGhqakRIR2JCOUJ4R1F5U1dOakl5SkNUMDhQVVJUVmUwckdtQjFRTHBmam1XZWVBZklObjR3eHhoaGpqREhHbU8zRmRoRkViR2hvSUF4REFIcDZlc2hrTW5XZWtURm1SL1QwMDArWE1xR3RNN014RStyY2VrL0FHR09NTWNhWUhWMUR2U2N3RVlJZ1lNYU1HWWdJZlgxOUZrUTB4dFRGeG8wYjZlM3RCU3lJdUExN0hYQXBJTUM5d0NyZ1llQlpvQS9Rd3A5eXJ1eHZBUnFCRUpoUjl2ZGM0RG5BTHNBc1lLZkNmWW5DL1UxQVVOaS8vRmhGUXUwWDlwU0I4MVQ0Lyt5ZGVYeGNaYjMvMzkvblRKYVpTYm9YU2lrZ215QWlzaW1XTnBPQUlLamdCbHdWeGVWNkVRVGNsM3Y5WFJkY1VGSGNXUlJSaEF1S0Fnb29JQ0NTcGkwVmxIMlRncXh0YWVtU3Rza3NtWm56Zkg5L1RHWXlTV1pOSnBsaytyeGZyNzZhT2VkWnZqTjVNdWM1bi9OZHNBWGFqVHdHa0NEelhzc2RLMFVMbWM4aFN4T1o5eWlGbStmc2lRUCs0UDl4SUFwc0FWNEMxZ09ieUh4ZXV3TDdrZmtzMDhEQndEZXJzTS9oY0RnY0RvZkQ0WERVbUlZUkVVT2hFQ0tDNy92MDlmWFYyeVNIdzdFRHNuSGpScExKSk9CRXhDbEtBTGdHYUNVajZPMFB2SXVNcUpVR1VvTS9qeFFScytLZkdmelo1TDNPL2x4S1BIT01INWVueE9Gd09Cd09oOFBocURNTklTS0tDT0Z3R0JIQld1dEVSSWZEVVJkZWZ2bmxuSWk0MDA0NzFka2FSeEdhZ0k4QTg0RFhrdkZ3Mncxb0orTTFXQ21Xak9pWUFBYUFKQm12dW42Z2IvRC9lTjcvOGNIMnljSDJrQkV1NCtONEx4NFpRYlNRQjJObzhEeGtCTTYyQW4xREk0NEZxTzR6VURMdk9WOTB0WVBIc295Y3UyblE1dWJCNDJFeVhwdHRaTHdic3pZUEFMM0F0c0UrZTFWaGw4UGhjRGdjRG9mRDRaZ0FHa0pFQkhJNUVhMjE5UGYzMTlrYWg4T3hJNUlmenJ4Z3dZSTZXK01vUUpxTTZMY0Z1S0xPdGpncVoyZmdzWG9iNFhBNEhBNkh3K0Z3N09nMFJHRVZZSmdub2hNUkhRNUhQY2g2SWhwam5JZzRkWWtCbmZVMndsRVZyeVBqeGVsd09Cd09oOFBoY0RqcVNNT0lpTm1jaUU1RWREZ2M5Y0QzL1p3bllrdExDM1BuenEyM1NZN0N4SUNsOVRiQ1VSVkxHRi9ZdDhQaGNEZ2NEb2ZENGFnQkRTTWlPazlFaDhOUlQ1TEpKSnMzYnlhZFRoTUtoWmcxYTFhOVRYSVVwaDk0VmIyTmNGVEZFY0RMOVRaaWdzam1qUFRLTlhRNEhBNkh3ekhsYVNhVGM5cFZXSFEwTEEyVEU3R3RyYzBWVm5FNEhIV2pyNitQdnI0K3JMWHN2UFBPQkFJTjgvWGFhS3dERHF5M0VZNnFlQlZ3YTcyTm1DQStEQndEckFHdUlwT3pjenVaS3VFeGhoZXBhVVFNbVp1dEVFTVB0b1ZNOFowd3cvZXAyUnV6bHJ4akhoa1JOamppV0Rzd1o3QlBkcDYyd1dPdGc4Y0N3RnhnOW9pK3N3YmJPV0hYNFhBNEdvOXNBYmoxWks2MVN1WjZ1Mjd3TldTaUg5WXpWQWd2RG13Z2M0M09SOGhjYnhibUhac3hlRXlCRDliZWZJZWovalRNWGE0VEVSME9SejNadW5VcnNWZ01nRmU4NGhWMXRzWlJndWRwSUMvOEhZUTI0T0Y2R3pGQmZCMTRsRXpJOXVmcmJJdWpNVkdHcXNrN3hvWkg1cDVKNm0ySXcrRVlONGFNeU5jKzR2aGhOUnEvajR6WTJGdWo4UnlPS1VmRGlJanQ3ZTJJQ0w3dk94SFI0WEJNT2x1MmJDRWF6VGdOT1JGeFN2Tk12UTF3VkkxSGF6RlhHd0FBSUFCSlJFRlVSbWhyUktMQWlUaUJ4K0Z3T0J5T1J1S1dlaHZnY0V3VURlT05rZlZFZENLaXcrR29CL21laUh2c3NVZWRyWEdVNExsNkcrQ29HZ004VzI4akpvaTFOTkFEWFlmRDRYQTRIRUFtQjdmRDBaQTBqSWc0WThZTVJBUlZwYisvSDFXdHQwa09oMk1Ib3JlMzE0VXpUdy9XMXRzQVI5VjR3TVo2R3pGQnJHVW9iNS9ENFhBNEhJN0d3SW1Jam9hbFlVVEVtVE5uNWtURVJDSkJJakV5NzZuRDRYQk1IRmtSVVVTY0orTFVadjNnLzY1b3d2UWdRR2F2c3IzZWhrd1F2UXd2N09Gd09Cd09oMk42MDhUb0lpd09SOFBRa0NMaXdNQ0FFeEVkRHNlazRmcyt2YjI5eE9OeG1wcWFXTGh3WWZsT2pucXhpVXloZ1RuMU5zUlJFV0VhdTVqQkFMQ2cza1k0SEE2SHcrR29HVHNEeVhvYjRYQk1GQTBsSWhxVGVUdUpSQ0lYVnVod09Cd1RUU0tSWU11V0xhUlNLVnBhV2xpd3dHa0NVNWdFVGtTY1R1eE9ZNHVJUHJCVHZZMXdPQndPaDhOUk0zYkhlU0k2R3BpR0VSRmJXbHBvYjI5SFZVa21rN2txcVE2SHd6SFI5UGYzMDl2Ymk2b3lmLzU4bXBxYTZtMlNvemdwTWlMaS9Ib2I0cWlJZmVwdHdBVGpBL1BxYllURDRYQTRISTZhc1JBbklqb2FtSVlSRVQzUG83MjlIWUJVS3VWRVJJZkRNV2xrUlVTQVhYZmR0YzdXT01wZ3lZaUl6dnRyZXJCdnZRMllZQ3d3czk1R09Cd09oOFBocUJuenlLUXJjVGdha29ZUkVRT0JnQk1SSFE1SFhlanI2MlByMXEwQUxGcTBxTTdXT0NyQWVTSk9IL1lsSTdRMUtta3llUjhkRG9mRDRYQTBCck9Bdm5vYjRYQk1GQTBqSW9vSU0yZG1IdVk3RWRIaGNFd216aE54MnFIQTNIb2I0YWlJUFduc2tLQUJvTG5lUmpnY0RvZkQ0YWdaUVdCcnZZMXdPQ2FLaGhFUkFXYk5tZ1ZBT3AxMklxTEQ0WmcwK3ZyNmNpTGlMcnZzVW1kckhCVmdjZUhNMDRWZGdNMzFObUlDaVFFdWlhckQ0WEE0SEkxREFOaFNieU1jam9raVVHOERhc25zMmJNQjU0bm9LTS9BVXoxcytzbWJTN2FaLzZrN2FONzd5RW15YUdxeDloUHRvTVVqQ051UCt3SXpUdmpxSkZvMHRlbnI2MlA3OXUySWlBdG5uaDRvc0hPOWpYQlVSQkI0ck41R1RDQlJHbXd2NW5BNEhBN0hEbzRIYktxM0VRN0hSTkZRbm9qNUltSXNGcXV6TlE2SFkwZkFXc3UyYmR1SVJxTTBOVFV4YjU0cnREb05jSVZWcGc5QjRORjZHekdCUk1uY2JEZ2NEb2ZENFdnTUFqUjJGSVZqQjZjaFJjUjBPazA4SHErek5RNkhZMGNnblU3VDI5dExLcFdpdGJVMTl6M2ttTkpZTXBYekhGT2ZSaGNSKzNHZWlBNkh3K0Z3TkJKaFhFNUVSd1BUVUNKaXRyQktPcDEybm9nT2gyTlNTQ2FUYk5xVWlWaVlQWHMyb1ZDb3poWTVLa0RKaUZPT3FZMUg1dmYwUkwwTm1VRDZjWjZJRG9mRDRYQTBFblBKRkU1ek9CcVNobnI2N1R3UkhRN0haSk12SXM2ZlA1L21abGRvZFJyZzQwVEU2Y0FzTWtWSG5xMjNJUk5JSHhPOEZ3dWF6azhJZXFoYS9WTWNlenVzN0t1bWY4aDBmQTJSSXdEVTExL0VXWDU5TGV3S0VUbEVEQjhFVUd2L0w4YUsrMm94N2tRUjlpSWZVR1V2QUxXcFg4Ulp0YmFTZmtFNlRsYVAxb1NmdkFudTJUNnhWam9jRG9kakNyQUxrSzYzRVE3SFJORlFJbUxXRTlGYVN6d2VKNTFPRXdnMDFGdDBPQnhUakdReXlaWXRtUUpzOCtiTm82bkpGVnFkQm13aEUycmltTnJzQ1FqUXlFOEZ0d01UK3VSQmhOTUVPVnc4K1dCWTVZS281Zk5WRG5DWUlNY0JpT0d2RksrNVZSWHE2WDZDK1NTQTllU2YrQlFVRVZ1STdLdVltbnRyR2xLeEJDdGZxS0xMQjBYa2FBQWxjQXRRa1lnb3huekp3R3REcG5VQTIvR2VHTXR2R0l1OURrY3hRblM4Vll4OFFHRXhzRE5JVXRBWDFlb1hZeXkvc1hqUGp2a2h3emxnM2lyb1hncHRBcjBxL0NQbTk1d3dhVy9BNFdnOGRpSHp3TnJoYUVnYVNtR2JOV3NXQUtwS0lwRWdsVW81RWRIaGNFd29xVlNLelpzenVaT2RKK0swWVJNd3M5NUdPTXF5NStEL2pid1I3MlVDdldMRGRDMVF0WWNoQW9DMTlycUptbXVpQ0JqNUI2SVQ4UGZxTGNPbnEvTDJneDhpSUhnVlNha3RSUFlWNGJXWlY5b0U5dDdxYkhRNFN0RTFLK1RwYndXT2g4d1RsMEdhUVY0bGhsZGhLU2dpQnIzT1U0enFMeEZwenh5UmJQK2RVSTZaV0xzckoydzYxeVBzbkgxdGZka3RUdmVhbXM5RDE4RjQra0R1Z1BKazFDN2J2OWJ6T0hZSWhFemU3VWJldXpoMmNCb3lKNktxTWpBd1FDcVZxck5GRG9lajBVa21rL1QyOWdJd1o4NGM1NGs0UFhnWmw0ZHVPckRYNFArTnZCR1BNb0Zlc2VyNUo0aGt4QzlWZlNIT0NpZGlqWjA4amNhdlNFVDBqSnlTNnl4MHgxaTVydlptT1haTUZnZER4djR0S3lCV1E5RHJmSytvL201SVFIUTRIRFVrUUthQVg0Mzg5aDJPcVVkRHVlbk5uRGtURWNtSmlNbGtzdDRtT1J5T0JpZVpUTEoxNjFaRXhJbUkwNGNOTk5qMXIwSFpnMHdSbkVZV0VRZUF0b2tiWGs3TS9ZUmNUK2J6bkpZby9Ebm15M3ZITzA3STJNZEVaUGN4V0NCRE9xSlU5RGtLNU5tci8xZjluQTVIWWNLbTZkdUlISko5cmFvcDRISVY2VmJVZUtxSHFwak5JL3NGNlZva3FyL0lQbHpJZE9aUmkvMGxsaGN4WnFFSWI1bWNkK0Z3TkNRdHdQcDZHK0Z3VENRTmRSTVZEb2NKQkFLa1Vpa1NpWVFURVIwT3g0UVRpOFhZdm4wN0lzS3NXYk5jQ29YcHdVczRUOFRwd0s1QWdzWittbStaTUUvRXhVRlUzcGpWdmF6bFdsZ2NoSllxMTc3bTJpdlNERjNWaXA1cDZFNVUyYWVRSFQ0czZ4Ly9PSjFqRWxJVjhYSVNJcmJzbW15bGF5bWlCd0tvMGgrejI2NGR5N3dPeDJnNjVpdHlodVFmc3ZyT0dNdHZ6anR5ZGFHZXh0aFBJWkw3emxGWUViTnJqNEduTTVWa015djdwelUzMmVIWWNXaWh3cHk1RHNkMHBhSHVkcHVhbWdnR2c2UlNLUVlHQmhnWWNKWFZIUTdIeEtHcVJLTlJvdEVvbnVjNUVYSDZzSjRkU0VSODhjemdyaWFneHlzbXN1akMyQWZyYlU4VnpBWTJNbzI5NXlva05CR0R0bnBONzVKQmdUSVR5dHp6OTdEcGZBVFJWNDkxVEJIT0MzdDZYalY5RkwwNTVqUHVJZzJpSEIwMm5ZK09keHhGRnc2TFRLNjhwOG4yU3hFWTVoMGJJbkpJako0SDhvOTV4cDZabTBkWUVXYk92bFNUZ3JFSVVRWmVnRlZieGoyUVk5b1M5c3p4UUd2MnRjS3RJd1RFb2lpOE0zLzFxMjgvbXhNUUhRNUhMV2dGWHF5M0VRN0hSTkpRZDd1QlFJQndPTXoyN2RzWkdCZ2drYWpCZzIrSHcrRW9ncXJTMjl1THRaYm01bVptenB5SjUrMHcydFIwcHFGRlJEMkY1clU3dHk1VmxlTVJPVjdnTllvQUdnV21rNGc0QTNpNjNrWk1BaE1pSW5yd24za3ZmMFdkeGRoV0ludUMyVlh3azNHV0Y4M05HRGFkdndWOUNHdHZqYkxpb2R5SlRQNjJNUXVndVdFcUVCQkRkQndLbm9uUi9jKzhubmw1eElkeUlyWVNpWWdueThKRWx2aytYMC9ROHpmb21xZm95VU9laXh5UHAxWG5yaXRFbU1DSG96Ni9yc1ZZanVtSnFoNHhMQnBaN1MyVjlleWFKNko3NVY0cW0wdjlMVG9jampIUlJpYjN0c1BSc0RTVWlPaDVIcUZRWmkvdWNpSTZISTZKUmxWemxabGJXMXNKQm9Qa2Ird2RVNVlOWkZ5RTJvRytPdHRTYzlidUZMd001TFFHV0lvemdIdnFiY1FrVVBQcXpLMTB2VUxWSGlVQ3FtcXQ5UzhIVVBpSG9KdXFHa3g1RFNKekFGVDFHWkhxUEN4VWVRVEFNOXlBNkVGZ3V2RTVxbkRycmxtSXZnZmtQUml6QzVaUERwbWg5K0xydDZ1eXZRQmk1RkpFNWhlWnZ6Vms5RjhpN0tIWW0vQjVlOTQ3eVhraUNqYm5pV2c4K2ZUZ3lKM0c2TkZZL2hZeTlrd1JhUm12clE1SFFVUjJIdmJTOG13bDNacEo3WngvNjZkU1dUK0h3MUVWYzhnVVRYTTRHcGFHRWhHTk1ZVERtVFFmMHphYzJmcWsxajVNZXNOcS9HM3IwVlFjQ2M3RUM4L0Z6RnhBOHg2SEk4MFQ0clF3WmRGVW5OVHoveVMxZmpVMnRnWHhtakV6ZHNLYnRTc3RleDRCZ1NtOFQvZFRwTlk4akwvdEpXeDBNemE2QlVYeHduTXc0Ymw0czNhbGFkRkJZQ2IyVDlIMmJ5TDV3bjM0bTU3RHhyZUJNWmp3SEpwMjNwL21QUTZIUVBPRXpsK0k5TVovazE3M0dPbmVGOUdCZnFRcGlHbWJpMm1iUi9OdWgyRGFkNXAwbTZyRldzdVdMWm1vc21Bd1NIUHo1SCtPampHeGtRWVdFUlhNOU5jUGdjelQvT2ZxYmNRazBFeG1QZGJNVTlBWS84TWlnOHRBNVBZRUsxOEFpTmxsSDY1MnJKQVgrYlBBVzhrWWVVblU3N2xnTERhcHlQTUNCNkc2YTdFMlFkTDc1WnlFUlI4WWNmcWxHTXR2R012YytZVG8vRkh4djQvdUJIVDJBbnVnOGtiWXB5VVg2cWtFaHB3WW0zeUFGcGJzaCtyYnlLaTFmVEdiK2dFc2FSZjRkRzVJMVVkVTJDNHEreVBNelJ6U0Y2aFNqTTNobXcxajZ1ZG9KSWJsSmJVWkwvT3llTWl3ZmxKaFA0ZkRVUlZ6Z1hTOWpYQTRKcEtHRWhFQjJ0b3kxOGRrTWptdFJNVGsweXZvWC9sTEVvL2NnZzZVeUJ2dU5kSDhpdGNST3Z3OWhOOXdXbG54SjM3L2RXeTV2SHowMnN5M2Y1TzJZejVkdGgzQXhnczZTVDcvejVKdFpwMzhmY0tkWitaZSs1dWZaLzI1QjVUdTg5NExDUjg1ZEgrVFd2c0lmWC85QVltSC9vU200Z1g3U0hPWTFsY2RROXV4bjhtSVlWTUFqZlVTdmZ2WEpQNTFKOGxuL2w3VTlpelNIS1o1NzhVRVgvMW1Rb3MvVUR1UjJLYUozZnRib2l0L1JmSzU0dEVxMHRKRzZJajNNZVBOWDhTMEZYSE9xQkgrcG1mbzcvazVzZnV2eDI1N3FXVGJ3QzRIRUR6b0JOcTZ6c2Ewelp0UXU4YUtxckoxNjFiQWlZalRqSmZKaURZemdIVjF0c1ZSR0k5TVByOFg2bTNJSkdESTdNZFN0UnZQNUM3ODZ0dkxhalR1K0ZCOUhoRTBVekNuSUdMTXdkbWZVNzQzWXFNaExXRzZGb3piakx4Q01ZWFBjNGZBd1NLRXd5enNqUEwwN1FDU3QyZVd3UnRFendUK1d3UXoyTzhuc0dwTDJIUitFV0hPNEdDYm96YjZCcmd2RnZJaTF3bHkwdUFRdjRqNVBkOGM3M3R4N0tqa1Z3cXZob0EwZm9wWmg2UHV6QVA4c3EwY2ptbE13NHFJMDhVVE1iMWhOVnQvLzJrR1ZuZFgxc0ZQa2Z6MzNTVC9mVGQ5dDMrWG1lODRqK0NoSnhkdEhqejBaRnJ2dlliRVk3ZVdITGJ2amg4UVh2b1JwSFZHeVhieGgyNHNLeUMydkxLTGNPU01rbTFLWW4yMi9lbXI5Ti81WTlEU0JSQTFHU1grMEkzRUg3cVIwQnMrd0t4VExrQ2FKNmpRWlJsczM4djAzZkVEb2l0L2hTWXJmN2lyeVNnRFQveVZnU2YreXZaYnYwVmIxMW0wdmZHVFNOUFlJOXlTejk1RDc5Vm5rdDZ3dXZ6OEEvMUVlMzVPL0w3cm1IdjZOVFR2ZmVTWTV5MDZSM3dyMjI3NkN0R1ZsNWY5bldaSnYvUTRmUzg5VHY5ZEY5RjI5TWVaOGViL0IyWnFwYkZUVmJadjN3NWtSTVNtcHFZNlcrU29rR3pDM0RsMXRjSlJpaFl5WWI2bG56WTBCa29OUmNRZ0hlOFNZUThBVlFiaXhHNnF4YmpqUmVCNUFCRUp3ZExaUlpwbFJFVFZ2aVRMSGgvUi8zZzhIZmQ2S0NlOWlPVXVQRDRQZ09HdFdHNGZQRFZNUk16a2VPUzBRWHUzWjd3UUR3b0RuOG0yVS9RU3VDODJYcHNkRG9mRE1XMlloUk1SSFExT3c0bUk3ZTN0UU1ZVGNhcm5SSXo5NDdmMC92WWNTSTJ0QUl6ZnU0WXRsMytRdGhmdVorYmJ2ems4NTNjZXM5NzlJelo4czZla3NHVmpXK2kvNjBMYTMvei9pazlvZmJiLzZkeVNOa2xyTzdQZi96TVlhekt1ZEpMTnYzZ1BpY2R2cTdwcjdPOVhrbjc1S2VaOTdJOUlhL3ZZNWg4akE2dVhzZVhYSDhiMmpTL0t5RVkzcy8zbWJ4Qi84QWJtZk9ScUF2UDNybnFNNk4yWHMvVjNueVF2WlZQRmMyKzY1SjNzOU5tN3FwNnpGS2tYSDJEelphZmlieG1iUTVFbW8vVDk1VHNrbjcySE9mOTVKU1kwZFhRZlZhV3ZMeE1OMjlyYTZrVEU2VVAyNGpCMUZwTmpKSFBJNkQwYjYyM0lKSkNpaHZzeE1aSi9JVS9EZlFYRXlZNzVRYnlLY29FSU5yOEs3TXdnWFlzcTZSY250UTFXNXRJRldKSG5zN3VVWmdLN0ZyN0hramRrL3BON2dNcWVPTldZR0xJOHBKb1dJUUR5cGp6YmNrK3hES1RWeURjeWJVRGh1N0JxUzhoRXZvb3dEMENWYU15YUgwKzIvVk9EeGNFd3pVdlYwOTFGbWEvSU5peHJZdlQzd0gzYkptQytPU0dhM29ESEFsR1pCeWhpTi9vK0x5YUlyYXF2a0R1VmJXc013blFkcko0OVZKU2RMS1JVZElQMXVUL0o4c2ZMOTY0MSs3UzBzdkFJejVNOXJETFBRS3NLbS9CMVF3eGRCY3QzaEd2YWxLTHcrckFQSkZuNTJBUk5PUlBvbmFDeEhZNHBRY09KaVBrNUVhZXlpTmgvNTQvWmRrTUp3YTdLc1hTZ24xbnYva25CODk3c1JjdzQ4VnkyWGYvNWt1UDAvZTBuaER2UExDclNSUDkrWlZuUHRsa25mUTl2OW02VkdWNkFMVmVmTVNZQk1VdnltVlZzK3ZuSnpQL0VyVVZGMVZyVC85Y2ZzdTJtcjFUc1lWY0pxYldQOFBKM2x6TDN2NjZtWmIraksrNFh2ZnR5dHY3Mm5ESFBxd1A5YkxueXY2aFZ1RXZ5NmVWc3V1U2txand6aXpIdzVGMXMrdWtKelAvTW5lUHkwcXdscWtwL2Z5YjlRRXRMaXhNUnB3OVo5YUtZTjFUTmVPbXMwT3Q4UStGOEFxcXJGMTBVMzYvY0dHdlBhZjJJWWdxR3BLcnlkVkg3TE1aY1h0NGFDYTg1SnpUNmoxdDB0MFUvamE4cDMzOVNtVHY0LzlRUEtSZy9jVEo1RWNkTmlNaGJST1NRc3UwOCtaT2dSMVEyNnRCRFFSSDVrbmo2cFlwc1VlL0xNVXN1WkZkOWZ5T0QxZXNOV2lCM3hrRmg0RFVBcWl3dk1PUWR2aThmRmZRUTQvR0hURHY5a3JYbTZtSTJlTWFlaDhpcEFHay92Yi9RTkdDTXJoQXBIbElOM2YxSTVINlExeVBzSDZaclFaVHU5WW8yWlNzNys5aFhHdVMwUVZ2WHhtejBoMEVpdXdGZnlJNGk2TTlnV1hWRmJLWTVMWFR0RXpEMm13b25Jb1NFVE5TdEFIZ1EwcmFFMEhsdDFOclB3dktOSVJNNVYwUyttdTF2VmMrUDI1Ny9xV3kycmtESXN4OUE1U3pRUTBRR04zMjU1V3J3TW5NT0lKRnU2L090QkQwOU5YM0RrMlJieUVSK0ppSkZRM3c4ejdzclRPZndnNm8veHBydkRQZmVIZm4xTDUxaHIzUFVOU0hxeTJ6bzNscjZQZFlkQ1htZC80WHEveUM2VjNhdFpUOW96NE9BZHY1YnhINHo2aSsvZ2dtTzQyNGxjclR4NVBNb1hTSzB3bEJ5NHN6NkYwS0tRdVJCRVg0VTlYdXVwb2kzV3BnamRsYlRzaTY3YmxSVnhacUZVYnJYbHpIRGhFM25ocUVIR2FveG0xNEFkNWVzRk56SzByMDh6L3YzMEJGZEZ2Vjd1aXA1MzRVSTByWEllSnJMK2FyS3YyTjIyVDZWOWcrWnpyUUl1WWMycGRaajJIU3VSOGdWR3JLKzdCYW5ldzFsMTRjaG9KRm5FTTZMK1QyWFU5djFFY0tseW5FME9KT2pza3dpMDhFVE1YYlBWVFVURUxORVYveVMyTi8vcitqNXRzNHp5K1lNMUVRZmZYZjhvUERKVklMdHQ1eFhzbi9yZ1c4bTlJYlR5dHBhak5pcUs0ai84L2RqN3A4bCtmUUsrcnN2SHZjNGxkQi8xMC9aZHVPWGFpb2dadEhFZGpaZittNVNMOXhmVWZ2VW1vZlkrdnZLOGxxV0d3Y2QvN1UwdGU1Uk52MzhsSm9JaUxreDF6ekUxbXMrV2I3aEpLR3FSS09aOTlmUzBrSWcwSERQWlJxZFdSTTl3UzRYeC82QjhrVEJreUt2WEhOMnl5dkxqYUhJMndxZlVBMzR0Z0x4Y0ZveWMvRC9XdVVKbk1yRWdObzhnZkNvN2VhaWhuaDVuaG5pTVNyUmJaalpSMlp2SEswZEVoRjlxNGVrZmRrWFh6NlFvUHM1a0h4UlpIT0M3dWVLL2RPOHdra0RORDJmb1BzNWExTkwwcjdzYS8zVSs0clpLc3JkMlordDUyZHZwbk5mOEo2bmU4bmcyQ0wyUzNCZnpCaStsd25WQmxUN29sYlByK2J6bWU0RVRlU3puckdQSWZMdTNPY3dBaEZhRVU0TEdYa3dUTmZCaGRwVU5CZExqd2dadTFxUVg0cHdXRTZrS3p4bml5REhlWjRzQzNtZDF3NksxUlBHVkxhdGNUaHNadGpydkUzZ1VoSFpxMWdyRWZZR2Mzblk2N3dkdXRxS3RSc1BZYm9XaEwzSW5aNG5kd29jbnhVUUM5c2prbm5JSTFlRVRlZURMWFFWRk5haTNMTUI0ZS81L2ZEc213cTF6U2RJeCtLc2dKanRGL1lDYnk3WHp4Z1pOclpWdWJGY242bE5wZXREOWhMa2wyRXY4dGNhcjQ5bUdyQm9uOE9SVDhQZDhVNzF3aXJwZFkvUmU4M0h5N1pyM21zeHJRZThDVy9tQW15aWo5U0xEeEovOEFZMFdUenFZZXQxbnlONDBBbElxSUJ6alJobW5Yb1JMNSsvQkd6eGdsSFJaVCtqL2Foek1ET0c1eTd2VzNaeHlVSVlKanlYMmFkZVZQWjlsU0w1M0QvRzFUK2Y3WDg2bDlEaHAyRGFkeTdmZUl3a24xN090ajlPN1AyYUptTnMvdFg3MmZsLzdpa2RvcDBleUhnUStsUGpmbHVUTWJaYzlqNDBVZm9hR3BpL044R0QzMEZnL2w1b09rbDZ3MnJpRDkySXY3WDRBN3pZdlZjVGV2MTdxdkxRbkNoR2lvak9FM0hhTWVHZWlCbnMvNEg1VnNGVGFrNEV2bCtzNTR1ZkpraVNZd29tY2hPNWM1ZWZ4WjliYzFiUmU1YnBURFpCNzQ1UTRUQktEZlpqclhRZUpiQ2sybjRLSzBUMStlTG5wU3ZydWFlcTl3dEZSUEhNV0l1TDNiVDVhRy9XdFVUVXpyVkNyb3FjSUZZTlJ3bWdTaUtCck1xZVM5RHpMTlRPSlRYQjNVWGZheFlyY3JlQlQyVnNsYU9BYThnVGVxTisrbmZBVFdIVC9GOVJ1L3pLVnBidXBjakoyVDlUaGU5UGZ0amk0aUMwVkJTaVhqbDkwY0xoOE1NSm1ZN3pSR1RVaGtpVk5PZzZnVzNBQWtUbUE0aklRalgyUnVCUDFWclU2a1hlSnlxL0ZHSDBlMVUyZ0w2c1NBaDBvWWdNQzFzUU9EbGtadThiczB1UGdoVTFEemVjeXJhTm4vcXRyM3dzeVphUUY3NkcvTzg2WlJ2b1drVmFnRVVGUHY5alFwNjlQZVlmMWxudGZLVUlzL1MxYXZSbVFVWjdOaXRiUVY4YXpPKzBBQm54MEZJNE1HRHNQWjd0T2k1Rzk2aGs4Nkp5SThKUWtuTGxPT0RLa2dZWk9iR0FIVzhCcmlqWlQrVFlZVjJzUDIxRnhETHJvNW5NK2hpeGFaS2pRNTc5Uzh3LzdLZ2FyWTltWUhzTnhuRTRwaXdOSnlKbVBSR25hbUdWM3QrZURlbmlIcEltUEpjNUg3aU1sZ05HUDNDYStZN3oyUHpMOTVIODk5MEZlbVpDVWZ1WFhWSTByMkhUd2dOcFArYlQ5TjMrdmFMemF5ck85dHUveDZ5VGgrNXBOYjZWdnR1TDN1TUNtYnlMdFJUc0pEaUx0czZQMGZycTR3ak0zZzIxS2RLYm5pWHh5TTMwcjdpc2JCNUpUY1dKM24wRjdjZDlvV1M3TVpOTzB2dWJzeXZ5UUd6YTlTQkNpejlBeXo1TDhOcDNRdjBVZnU5YUJsYmZSZi95eTdEYlMwY24rSnVmWi90ZnZzUE1keFQzQk8xZmRnbnBsOHFuZnBIbU1PR08wd2tlZEFMZW5EMUFmZExybnlSMjM3WEU3djFOelR3cSsyNzlOdW1OVHhkdllEeG12dTNydEIzMThWSEZVbWErNDF0c3ZlR0xSSmY5clBqNHQzMTNTb2lJQVBGNHB2cDJjM016bmplMUNyODR5akxobm9nQUdQay9WQXNtcmxWRFNSSFJESVNPVVVOaHJ4N1ZYOWJReXFsRzFpdGdSeEFSYStHSjZCbkREOGZTVWJFWHhlenlhNHFkRDNtUm14bThTVmJrcXBoZFZuU2VrSW44R2lnb0lpYWdkOGpOU3VaNnlOQW16ZGVrZVBJVXltTWl1aUZFZWc2bXMwaitGR3VHNGtMTmowS204NExpNzI1SVRBZ1ozY1RJa0U5QW9EOXFsdzE3Y3FxKy9oTlBRTFdQUVc5WVFmSitSNnNHZ0hqVTh0M01lMXZ4VE1oR1hxY2VsNkN5YTh4R2kyKzBNck0yajgzenBidS8ySm1RYWZxZWlKNWQvWmpGVVQvMHpoamNVS3BOa0k2VFJjeXdqYWVxcmtQNGNzeEdyOC9QZ1JobTZXdnh2UDhGVGhHUjNWWDFZOVhZMDBwbmgxRzlYQ1R2NzBWMXV5TG5XNXU2ZXJoQWZFQnpLM003UEUrK0NQTEc3RkVSWGh2eXZDdGpQbStqaGlHTUUybGIybkpSQVAvUHVlN0dmRTFFRGgyYWgvK24xbjhrMzU0MDhreVNOYjBoZjBGT1dGSmo5ak1pRitUMWUxU3QvOFhSN3lZd2FwM1ZhMzJOeFBPYXZwTjlXS0x3Ui9YdGQrSXMvd2U1eit1d1VLc1hmcWRSdmlVaXUyZjdDYkk0Wk1KZmpWa3FTc2RRbm83NWF1UlArYWtSVlBHQnk3RjZjWXllQi9KYmgrazZXSTM5R01oSGNxRzZJbk13OW5yczZ3K0ZlemZudDAvYjlJMEJMNUR2elh3c21TKytvbXZXd0dnUkVYa1RkQVdndTlpMTFCT1ZveGw2QXZKb2doWFBGSDNiVTV6aDYwUC9vTDZlUDN4OUxBNEd2YWEzaWZKdEVka3oyMCtRSlNIVDl1V1k1U3MxTUtNSktQcGQ3WEEwQWcwcklxWlNLUVlHQmxCVlpLeEZQbXBNNHVFL2wvUzJrOVoyNW4zaUZwb1dIbGp3dkduZmlibW5YOE9HYnh5Q2pXNHUyS2EvNStlMEgvL0Zvb1ZOWmh6L1A4UWYrQVBwamY4dWVCNHlvZEh0Yi94VUxyZmg5dHN2UU9QRlU2TUVEenVGNENIdktucStXcHIzUElLNUgvMGRwbTE0eWlSdjltNjA3QnVoTFhJR0d5ODhBWDl6YVdlQzZOMlgwLzZtejQrOXlFdXBzZjkrWmNuUE1NdU10MytEOWpkK2FwUjI0TTNlamVhOTNrRGIwWitrOTZvemlEL3doNUxqOVBmOGpQWmpQbzFwR3hVQkJtcnA3L2w1V1ZzQ0MvWm4zc2YraURkbjkySEh2ZG03MGZLcVl3Z3YrVTgyWC9vZjJQN3hwWEN5MjlmVDExM2FLM1gycVJjVE91TDlSUXh0WnRaSkY1Qis2UWtHVmk4cjJHVGdxZVdrMXoxR1lPR3J4MlhyZUZIVjNNT0twcVltRjg0OC9aZ1VFWEhSVCtOcjFwd1Q3QVpHS2Q4Q1M3WitqTm16TGltY2hOc0tieXYwRGFaSzc2NG0va2NBakVSVmRXM2VtTE1wRkU2b3Fsb2dUMCtMalU5Rm9TNnJOMDFGMjJyTnVFWEVvT2s4UzRUWEFxQnNWVFFrSWpYSnN6ajhJbXJINGFXeHNrODFraEtSSmtWbm9MSlJjam5ESkJuMWwxME9YQTVIekFnU25HRkVpNFIyNXVkb3BBVUtlSDBWNmlVVUhLOVE5bzRFUGM4Ry9ZNmxjYng3OG02K216THROVVdCb2k4eGVoN0FaMGt6WGZ1V0s1WWh3cGZEbm42NUVydnppZnBkVFNYRWdEcncrcm5HbUdGUC9CVDlSOHlhTnhYS1lSWmx4VVA0L0VmUWRIN2NDRDhwRmVvN21xNDJZL1QzSW5saXJ2SXYzL3JISlZoWm9ITGI0OGtFM0luUG5TSFQrV1VSdnA0OUkzQkMyT3Y0WU5SZi91dks1NitmYlVsNkhrbENUaVFNU1dSWThtdmYrcXNTck9ndVpGbU1wM1BpWTlCMmJjTExXL0NpbTJPcytIT2hmbE1WZ1pOVjFTSnlac3hmOW92UkxlNkxKWHl1aHE3YlFrYi9tdnRlelBDRkVCMFh4VmcrN2lydklVOHVGMlFvQ2J4cW43WDZ6Z1RMN3l6VVBrcjNnMWpPQ05QeEJ6WHloMnpJdjRqc0hqS3QzNDlaUHBUZmZvQ1ZUd2EwODE4SSsyZmV1TXdQc2ZUUUdDdnVLelIrSzB2M1F1U0FqQ2trQkFZUVppTE1hc1VlbVlDQ09UZURkTDBPMGR4ZVNORnA2NFVJK2V0RHo0ajV5d3Zra2w0VmovdjhEcnB1QzNuMk5rRmVQM1JPL3lkTTE4VVY1SjRzUnhPWjY3ckQwYkEwM0IxdktKUk5SNU81dWJmV1RobnZvUDVscGZQMHpUenhhMFVGeEN3bVBKZlFHMDZqLzg0ZkZUeHYremVSV3ZjSVRic2VWSGlBcGxabXZmZENOdjJrUklvTVAwWGZYODVuMW5zdnhHNWZULyt5UzRyYk0yTUJzLzZqU0I3Rk1SRFlhVi9tblgwVDBsTDhBYjAzYnkvbW52NDdYdjd1a3BJVmlQMHRMNUIrZVRXQm5jdldMYWlhL2hKZWNsbG1uUEJWMm8vNVRNazIwaHhpem9ldllPTzJsMGcrczZwNHcxU0MyTDIvb2Uzb1Q0dzZsWGprbHJLVmowMTRMdlBQK1RObTVpNUYyelR2ZVFSeno3eWVqVDg4Wmx4aDBkRzdMNGQwY1MvZzRNSHZLQzRnWmhHaDdlaFBGQlVSQVJLcnUybWJBaUppMWhQUjh6eU1LWDgvZE95eHh4YmM2RHNtbGp2dXVLTlFrdkRKOFVRRUVMMENsUUx1c3hLSWVjRTNRL3czSTg4b3lCbzRvY2g0VjhsUE14R2VpeTZNWHd0Y216MzE0dG5CcXdSRzUzc1RZcnRkR0srb3N1NFVJQnZxVitoTFBneThiaEp0bVdoQ0RCV1NHUU1kOHcxRElvU2lYd0k1bnhvVmE1Rzh2YUlnNHd2MXNycEhsRTJiNGZGazBIU2NJN2swOXpZdlJPT2U3WEVXcDRJRTNsdlFIcFY5Uk9RYkFLcjZTeFg5YTdIcERPWWp3REZESzRsR0FBQWdBRWxFUVZTREx6OWdDNG1ndG5EZXpUakxWK2EvVm1nVlFLQlVLSVNmcFB0ZkpjNDNGR0VUL0NpU3QzYVZUVEdyYnkxWGxDTnVsLzAwYkNKN0kxSnhrdU93c1djak11UXhxdHByclRrMndjcXlSYUZpZHRrM3dpYXlmN2JJVHFhLytXOHlZWjdqOWthY3lyWTFLRjhwTENEbTA3M0p0MGVlNUpuQXczbUNYWk1henNCeTduZ21EN0wwQ0VIZW1uOU1yVDAxd1lxQ0FtSStVWmJmRnBMT1R3R1g1aDArdFpVbFh4a3BPRnYwUm9Qc256dGd2T093RkJRUnhaZ2hMMFRoVWRBWVNDUnpUdCtLTFN3aWl0RmhvY3pZNlo0UEVZQ3ZGQllROCtuZWF2MGxwM2pHZXdTUkdaQmRIM282bG0rTWMvNEFtWUpwRGtmRDBuQWlZallub3JXV1JDS0I3L3RUUWtTMGZSc1llS3A0VVRnSnpTYTgrSU1WamRXeTk1RkZSVVRJZUdrVkZSR0JsbjBqaEJaL2tOaXE0aWt5b3ZkY3hZeTMvQzk5ZC82NFpPanc3Rk12S2xyTmVTek1Qdlhpa2dKaWxxWmRYMFB3MEpQS0ZtSkpQdi9QbW91STZmVlBrRjVmTkNVVUFJR0ZyNmI5Mk05V05xQVlacDF5UVNaZlpRbmlELytwb0lnWWYvVFdzbFBNT09HckpRWEVMTTE3SEU1YngrbmpLa3dUKytlMUpjK1hFMWF6dE94OVpNbnpBMC8xME5aVjA4aWFxckhXa2s1bm5FSUNnVUJGSXFLSWpJNm5jOVNMU1N2ekhXaEpYSjlPQkM4R0dlVU5aWlVUZ1ZFaTRwcXpnNjhYWWNISTR3QWk2VVlPWlFaeU9Zc0tpWWg3QTNkTm9pMlR3V0ZBaVNkSnhRa1pjMzQyMzVZcUQ4VnN6ODlDcHJPR1JUMjBKZXY5SjZManloT1Q3d0VrU0xaNER2NG9ZVzVWUE81VE1NUTZTTmNieE5QQm16ejlaOXd2RVlwdElsMGljZ3hBMUpkcllYbnBYQ2pGa2FFOGF6SnVEeE5WK2lXVEM3Tkt1b3VLU2pIYmN3NXdUckh6RTRHaVowcWVaNmpDVnlyTkJSbTFBMThKbTVZUFoyL2d5eUFLbjh6M3lsYjQ4bUFWMXNwc3RmbzVqUHlIeU9DOWo3Qi9rSTRqUjRyRlkyQXEyMVl6NnJHK0NwR3A5TnZ6blVyYURuRDN2OE5FTGdPR05zOGliNFh4aVlqR21HRlZEQld1cThhak0rWXYrMFhZZEg0QzRjQ01TZEprakhjYWx1RjVpNnpjaU1kL0Q1bXV4d0VGOHlzYmthRUhqcXAvQWRvUklnQUc4eFlZR21jWXdwdUd1dW02R0QyajhqTk9KMVQxbVVyWFI0S1ZMNFNKWEFwOExuZFE5RVFZdDRqb1ViczB2ZzdIbEtUaHFqT0h3NW43czN4UHhLbEE0bDkvSzFueHRuVy9MbWlxTERtK1YwWU1Tci84Vk5reFpyM2pQRXo3VHNVYitDbjY3cnFRYUFtaE1iVDRRN1MrK3ZpeWMxVkswKzZIMEZ4R09CbzIveUVubFcyVGV1R0JzbTJxWldCMWNURTRTMXZIR2FOeS9aV2lhZEhCSllWZnlBaWloZkpwbHZSZ0JLUjFCdUVqaWhhaEhFWDR5QTlYM0hZay90YTFwRGM4V2ZTOGFadFAweDZIVlRTV3RNNUFtZ3VtZ2dNZy9YS0puSXVUaExXV1ZDcmp4QklJQktiRUF3dEhWVXhhUlpJRkZ4QkZLWmkzUUVXTzEzTkhQOVNUSWxXWlZibHYwVTlURDlYYXhpbEcxb3R1YWx6RUo1NHhQOVFWMFQwQVZOV3ExYk1vTEx5T21Vd2hpQXdXVTdNYkk4bnpCUGFRTGJVYWQySTRLUGNaYUUxeVhlbjVVYnRzUWJYL3FQSHZkankwc0dTLy9KeHpxaHFMMmZSVmxZOXd6M1lWN3Fpa1paaU8xNGpJME9aWHRTOW10MVlWaWh4aitVc0lmOGsvSnNhTSs2SGVWTGF0RVJIME1xcjRPN0JXcng1MlFQVzFtU0l4NHpBaEw0OGxnUFg1U2JXRFdIVFlHaW4wZ0RuT3NyK3JrZ3V0VldVeExDbFFaZkdJR2FvNjFOL2FHOVJ5ZTU3RkI3YXlaUGZSL1phMG8zcEUzb0dibVBiZXIvSkxxbGdmYXUzd2gxREt3ZEExM3IyaEI0VTkzQjJPUnFIaFBCR3pJcUsxbG9HQkFYeC9hdXkzVXM4WDlEN1BFWC9najZ6OWVKSDBQMVZpbytYMzRoS2F6YXlUTDJETDVSOG8ycWFVdDZNM1ozZG12YXVpQnowVjAvcXFZOHMzeXFOcDkwUEx0dkg3YWw4Y01ibW0vTDE3NjRIVmk2dk5leThtdGZiaDRnM1NTZEtiL2sxZ3dhdHloelRXVzFLMEEyZzk0TmlLQldxQXdDNEhJSzN0WlNzckY2TGNPcmY5R3lkMW5VODB2dStUVEdhRVhXUE1sTW0vNnFpWVNTMXJMRWF2VkpYVFJoMkhXV3MydFM2RnhMQlFkeFZPTEZpVUdScmRDeEdHOHR3VkVoSDdnVVpLQzdBUDR3cDlrbDhEUnd2OElFWlA0Y3BycFhxcm5CY3luWjhyMmtEMWdHeGFSRkg5WnNoMEZuV3pGM2hGcGZNcU1qTzd2aTNwWEtMblZwYnNMcDRwK2tSUjFPNHpsQmRSRGc5NkhlOHBiby9zbmYwNTdPa3BsbzZpTjNaeDMvdExzVERjRnRyeVBJTFZWZDBFQXA1Wm5QOWFSTzZCbFZWdEhGVDEzNVZjTjYwaGt1LzFvTUxkOEhEVm5weWl1b0o4ankwWmYxcUVxV3hiSTJLTGhPVVdJMDdzZ1pDR2s5a2NzU0xTMUlMWmZRQktiNTZMMEV6WHF4SE5KU2hYSlpwZ1dkWGZ1MWk3Z3Z3SHoxcnc5NjFrS3BpZkRobmJRNWlqWXpBczVEam90UjRuUXpsYlg4emtUVndjREdsVFBGc0YzQmp6Rml6RGNqR0ZDSFRsRndJU2E2ZDlLTE8xVXRYNmlCRjRLS1IyeFBwSTdUSFc5VEdJRXhFZERVL0RpWWpaY0diSVZFM05oaHJXbS9UR3lTdDBWYW00RWp6MEpGcnYvUzJKeDhxSHc0NWs5dnQvanJRV2VCZzJEcHJ5eExGSzhHWXR6T1I3TCtIaGFVc1VoQmtyL3ViblNwNDNiZlB3WnUxYXNrMGhtblk1b1B6Y3ZXdUdpWWpwM3ZMUk1rMjdIVnkxTGFadEh2NFlSTVJLaXMzVWltTEZoU1lUVmMxNU8xY2F6cXlxeFJNOU9pWVRwY0tDRExWaTRkekUzOVp1Q3E0QkdaV1hVRlJPSkU4WWUrbk0xbGY0OEpxUjdSU05oMU9qOHljMklObjlTYUV2K0dlQW95YlJsb25tUE9EWnNYYU8rdjNYaDd6d3gySjIzWmlxam9wSXdXcktlUzJxYUZ2TnhFT2grbkhJYlZ6RU0wY2F6RzhyTUFjUitZZ2dINmx3eGl0TmlRQ2NNQndTaFFjTFQ5bThTM1lwaWxEL0oxaFRBS3V5bnhrZXcxdndzeXVGSUJXSzUyYVlGNVdxanNrVFc2MCtLZDR3bzB1RTVGVEtWTGF0OFZDb3NpaktmU21JYkFaeTNxS0dwdGxqblQrQTNYMzRsNUEreGhnOGhPTUVuZ3puWDk2RVdYQkFNencrUE9USTJodnh6T201MTBhT3h3NFhFWTF5NHBCSk1sanRlbFVjaWZ3TnlPUnVGUE5XR0M0aVl2Uk51ZmVpMmhkbGZRT2tDVW1QS2g1WG11NTBMZGRIYm9ncDVEWHVjRXdFRFNjaWhrSWhQTS9EOTMzaThmaVU4VVQwdDQrMzBGUGxhS3B5aDRaWjcvNFJHODViamc1VUhwM1QxblUyTGZ0R3htSmFTVXlvK2hvSDB0S09Kb283QldpODlnNER0ciswZUZVeVRMeFV2K0RNc20zc0NHSFB4Z29XZEIxR1lFNkJDSVl5aUJuYlY4Tmtybk9zRHpZTlk3UzFKaWJrNVVTc2xDSUZQaHlUVDRJYUZaNm9GRGtYdS9ac3JsWXBrSnRJT0JISWVYaWxQU2xZbFZuZytqbVhzbTBDelp3cU5OeitwQVFweHVVVmUxOHM1bmU5Q1o2dU9OUllrSmhxWlRuNThxc2FxMm9za3dLdUtDMjV2RzdsVUhiTDNyK0d2T2IzeDN3eWhSSjhVbXBLMnBhYlE1VTBKWEpQWlcxWFZVc1p3U3Bkb2xLYmVQNmlYQVlnbFFXWmNMZnVzZVpYYkFnRWh0MW9LMnlhd0xubTViODJtREU5UmJUbzF2eWtJNkl5am9KR2cyTk1ZZHNhRVE4ekJxL3Q0WGxNRlZzOFYwNjVrYnpodjIrUU1UN1I3dDZ1R2xISmM4VU5zOU9jS0k4UDIwakg4TzRNcVVienZvZVBHekdRQVhMVk1xM2xqN2t6S2pjamd5S2k2dEVqdjdjRUdRb0JFL2xMTmRlUXFZcEhZQXc1YTJ1M1BySURzdU9rWW5Ic29EVGNKajBRQ05EUzBrSXNGbU5nWUdES2VDSnFjbXBXZXZkbUx5Szg5Q1AwMy9uaml2czA3ZmJhQ1RLbSt1V29KYW9BQTBoejdlc21hSWxDTXdDbVpXemh1bEpKeUxFT3Z5WnByTHluWmEwOVJrc3hWZGY1UkpIdmllakNtYWNkVWVwd0RSVDFyMUFKRkVod0x2dXUvVmpMZnJ0ZU12QWtnRURCZklpZWFKbUtndzFEOW5lekkyekUwNHpiSzdhN3FqeDlVWDlaZ1VyaG8ybW00NEFtenp3R29Lb2FzMlp1S2ZFc1pDSy9CcW1vU3B6QW9yeWZMdzE1blcrTytjbi9pclA4ZWl6WEZ4eWZ5Q0ZpdUJOa3RxckdzRGFTQ2QwclprL25wU0tjRG1LeDl2MHhsdDlRaVcyamJGVTVjQ2lDbWxlSGpmMWwxQmFvZ0Y1WEZnZWhwY2JlMVgzUmpDZlhhUElMNHdBb09vWkNNWlVoSTBSMm0vbWJHY3RJSXdYd2NZY2NUbVhiYXN2a3JxOWFJdWlNZk85Qmd4M3pnemhWYVIyeDFSdnJqYVlPL3N1TkZpVlc0TFBvVGlDUjIwRGVCU0FpZTdZUTJYZUFucWNBZ25Rc1JnYUZUV1Z6Z21XNWNGNXIwemQ3Zy9kV0loSUtrKzZLa3NtOUdTU3lHMEt1OHFTUHZXbU03MlBhVTh2MWtSdGkydWVXZERoSzAzQ0ZWYklpSXBDcnpqd1ZrTUNrUnMxVmpPMTdtZGc5VjVkdm1NZTJQM3dSMno5aEQ1d3J4NmFoaklob2d0VjdONWJGYXlwNVdwTmpTMjAxMHN1d0VOSTBYQlJWVzhIZVpRekZoY1lxQms3VmRUNVJxR3J1TzhZWVUxRTRzMlBLMEErVS9tT2VBQlplbkh4QzBjTFZEejF6SXNDV2p6SlRZWlM3dDZvK3ZlQ25pYXJ5L1V4akd1NGhad25TVEhKK3puekNkQjNjekpKWEZ6cm5RWDZla1JjcjhMN3JROW1Nc2xsTFZqRStZa2J1eG5jUWdYZUdUUFBEUVRvWEYrclJUTmVCWXVRT1JHYXJxc1hxKy9JRnhKRFhlVXZZZFA0cmJDSzVSUGt4dS9iaml0NHJRZ0Fqdnd2VE1kS0xweklHcTZnT3ZaWlRRNmJ6eTJNYWE0SUltYWJ2aFQzdHJlVy9FS0czRnB0UFIrVHhGQ3Fxc2p4aURLbkk0MGZSWVNIa2dzNnBkaTRBazFmTVozQ2djVzltcDdKdHRXU3kxMWZ0T0tCWmtXRmVzeGJLaC9FVVFhMGRrYzVnYkw5dk9HeUdpT1EyalJsdjZYc0wyaVc1RU9VTXh1alE5NWlSRTNOalpQSW41bTU4RTZ4OEFlWFIzSG5qdlNVM3BwZGZsWmwwd3RlYngvWStLa0dyZk1KZWJmdnhVTnYxTVlqektIQTBQQTIzU2M4WEVhZFNZUlVUTG4yTmFkNW5LVzFMLzZzMmM3WE5LOTlva043Zm5sTzFJR2lqbTlsNi9SZVk4OEZmVld0YVNjcDVGWTZra3Z4NzVUNzNzV0JDcGNPT2JXeHM2WklxK1QyWUdUc1BmOTFhZnM5ZVNjaHpMZnBBK2MvYnRNMWoxc2tYakduc2draDlxeUdQSlp6Wk1XWG9ZK1JOMitSeEpYRDR5SU5XT1JHNElONGNQRjZRVVFLbm9MK1NIZWZwOW82MENmZVo1TkI2Z0JhTzNEdGdtcjZwMkhjM0VYZ3NhZmM1ZkdRNG14Z1pTcW9yL0t2Y21ESGI4M0hnNCtYYUJXbkppWEtLM29oeWlJanNMc0t1R0YwV0l2THBtTzI1S051bWxjNmpQR092UnpJM2U0cGVFQi9oVlNqS1hnajdLZVM1NkQ4OVlQMkY3ekdHSjBTa1JZM2NHSkxJMlRHL3A3cmlSTXJyUnE5SS9WcVFqaWZpTEwrdXFyRWFCTUgyanZCRjJMUGFNUXdzS044S2dPRzVVa1RLSjVFdWdCaXozN0FEeW90akdXY0VVOW0yaGlNTmJlVmJEUkZpN29INUtSWlVTU1NJai9telZiejErWmRoVVY1RjVucFYxYlU1U0dpL0VZZldVc1R6UHVvbmJ3Nlo1blQyZllpWTQ0QUxBUXprUkVTcy9uRmtYNHU5eFdBR3YyLzFyY0FuQnUwK052dWRKc0p5V0RGZTRTeEhuR1F5blBlTVZwQXFRclNXdE9lTHE5VXkvdldoOGZHc2owRjJwUDJMWXdlbG9VWEVSQ0l4Wlc3d1RhaDBqbGJ4bWdnZWRzb2tXWk1oZHM5VkpCNFoyNE9uK0Q5L1IrSjE3NmIxZ0xFOTFDK0UzZjV5VmUxVEw1YlBYZTNOM1dPczVoUWZjL1p1d04rTG52ZTNya05qdlVpWjMvbElVdXNlSzlzbU1IZDQ0Y3R5NndvZ3ZiN3NmZC93OWk4L05XWlBSQk1xTFNMYStEYUNoNTRFWTk4ZlRDbnl3NWtkMDQ1ZVlINDlKdmFTOGQvNlRjSHZpNHdTQ2hldi94emhkRnplUEdvTHF1cTNpTGxpbkZNSDlhTTB5YVZUTFV5dUlJM3hKVkVaUG5Yd1JEU1llUXFuRE9ia09qQmtGbDRjczA4UEsxSWlRa2Z1aFZKOUJkSWlpSkdjaUNqSTlkWW16eGJUL0JlRUEwV2tDZVhMMFBGN1dMNHhaQ0puZ1A2VXZMOFh3WHdpWkNLeG1GMzNuVko1dkZycFd1b1plekdTQ1JjWG9RWGtzcENKSEJxejVyT1Y1RFZzWWNsK0lySVFBR1dyb2hlSnlQK0tpR0M0SW1TWFBsc3FwTHJnKzBjK0d6S2QxVDg1RnY0Ujg1ZE43bWF4Q0lxc0h2RTExVkc0WmFreGRJbFVjTDl0cmE3eThvcU9pQktCdzVxcURZVlYwU1B6NTFQUmNWZDVuOHEyTlNJZTlwWEEwNVcyRjJPRzM2Z0kveHhQQ0hXQ3Z2dEQyallnZzk4cGlNd0owWEZJak9YM1Z6V1FZVmdGZWtGSy9MNVhiUkhwWEFGa2Ntb3JSOEVCemEzTVdaUVZyVldKeGtqZE1iS25Xcmtaank5a1RKVzlXbGl5M3dBclY0TzhNZHZHcXRhNEtyTU9DNjFTbUFmN3RGU1NjekhJMkVUNExCNytmb3hqZmNnNDEwZDJHSGFzUFl4akI2VGhSRVRQODJodHplekZwNUluWW1EKzNpWFBKNSsvRC94VTJWRFpXdUgzcm1IcmRaOHYzc0I0TkMxNkxha1hpbDhUdDE3ekNYYiszL3VRbHFvZStoUmw0Tmw3Q1MydUtKVVNBUEdIeWwvem12YzhZandtRmFScDF3T0ozM2R0eVRhSnAzb0l2dmJ0bFErcXlzQlRwYU1VdlRtN2ovSXlOVE4zS2RKNmlJR25sbGR1QjVCNDdMYXEydWNUbUYrbWNLZWZJdlhDQXpUdGNkaVk1M0E0YXNRVzZ1RDlCYkR3VWphdE9ZZGJHWkgzVUVTYWJLeGxDVWFQR3YwZ1cyNmRmMkdzb3FxRElwSXNjc1pzTU0zN1FmTFJ3dWVIMkhoT2FHRVM3UUNaYTdHUEw3b3dzV3lTdlNDekcvQWQ0WW0rcFE0aVlwd1Y5NFNJZkJ2a1N3QWk4cDhoRTNrMlpudSttV25STlUvVkhwbk4vMlV0MVYxTVNwUHp4RTM1K21DU1ZXdXhYUjFoejk2b3l1RllPUkVHYk1pTFhDZklTWkRKeVNqSU5ZcStRMFNDSU9lR3pjTDNZWGM5TzhxeVlUZlBMWFR0NDNuNlhVSGZPYlNFdEFkbGYwUjJFcEd6UWthUEV4czVLMHJQN2FVTTlVd2dkN090b24rTCtUMWZEWHVSRHBDSWlJVFVlRGVHN1JHSFJibG5ROFh2WHBnbFkvQ0VWblJOc1hNeDIzTU9jRTYxWTQ2VnREVXJtN3c4anl4aG4xWWlrUVE5RmFWY2FDVnlkS1hWdmhONEswTnE0NW5mT3lETURYdHQ3NG42L0YrbDlvWTVZbWRWM2pKVWpGYXRXa2FKTHRVeWxXMnJKWk85dm9waTVCUXN0MVRXdUNzQTlzUERMaU9xZngyZkFmZkZSRHJ2Qm83S3MrbHNMSlZXaWM5MFFUNmMvOW9YTGJuNXRxbzNHSkV1eUJTTWFtWCtFakY2VUs2QjZHMndhbFErcFFUbTdyRHExa3oxWnpBbThOYVFYZHFXbjA1Q0xUWE9oN2dxamtiNkVHa2Z0TmNMc3VpUU9FOFg5OEFZUkl4WHhjMVRBWXc1R1V1RkhqS2oxNGNxSmE4SEZhSTRFZEhSNERUY0FqZkdFQTVudkthbmtpZGk4NzVMUzU3WHhIWVNqOTQ2T2NhbzBudlZHU1dyR29jT080V1piLzlteVdIODNqVnMrOU5YYTJaVy9NRS9WbHdsMnQveUF2Rkh5K3doeE5BOEFXSlZ5OTZsZjVjQTBaV1hWelhtd0ZQTDhMZThVTEpONi81dkhIWE1tN1d3ckpDWWZPNWUwaTg5WHBraDZTVDlQVCt2ckcwQm12YytFa3pwRU9QWVAzNDc1dkVkamhxeWpUcmtSTXlpUWtHdlFtdk04U0NqU3FvYm9ZcndTeTFhY1NrVjhMNm01K2FGN255VXB2elhBR3ZQQ1g0dWdUNnR5RFVLRndubXJyWG5CTzllZTFad3Q4cHRxQms3Z29oWWwzQm1nSmp0K2FxaXVZdXBpSHdqWkNKZkFnZ2ErOEdjdDZ5eU9VRzBaaUtpb0owQXFwcE1FaDEwbCsvZUd2WFh2VW10ZWFOaTl3aVo0S041QW1KY1JkNGR0Y3RPOWEwOVdORjdCdzNlVjQwV3VPbTBJcXB2SExSOWc0ODlMZXIzZFByV2Y1MHFEMlc2c2plZTNCYnlJamNFNlhoOVVWdEYzNTE3b1hvSDRGcy9kU3FheVZrbndxNTRMYi9QM0pEdU9DVHBmZ3pWcC9LUEdVKytEMVNRWjZTcjFUUDhzUExadWhQQXNCdzZxbndYanR5cDBoSFV0SHhYaG5temNtMmNuaHFFREU5bDJ4cVM5NGVJSEZKSnc2Q3huMFJrMyt4clZkSlkveGZqTmNENjl1SVJoejdVeXRLdVN2dUh2YzRQSTVJVEFGWDF4WVMvcWFSM2dsb3p6SFBDR0gyamlCeVRzNG5Sb2N3WnV0TXdKRkNLY0t3WWIraUdRdlhoQkQzUFZtcDd4UWdQREh0cDdHbmx1b1RvMkVYZ1krT2NlUnpyUTVOaVRTMksxemtSMGRId05Od0NGeEZDb1V5ZTVxbFVXS1ZsN3lWbHhaVnROMzFsZk5WdHRiS3d5bWpQenhsWVhUcEtvdjJZejlEeXlrNmE5MTVTZHF6a3MvZFViR0lwTkw2dE1sRlNMVnQvL3hsSUYzRzJHYVRsbFoxSTg5Z3FKWmVpZWMvWFkyYVdUdU16OE1RZHhCK3NzQWhrT3NtMjZ3c1VheDFCOE5DVENoNXZlVVhSZTU4Y1c2LzliRVhyWS9zdDM4VGY5RXpaZHNXUWxqYWFkeXQ5N2U1ZmNWblZJZGJEcUhDZFR3WXVKK0swcHBjNmlvaUwxc2YvckJsdnlPRW83eXJRZk1NdTgySi9yblJzRlgyaTJEbEIzclYyWStqaHRlZUVMbjN4N09CVmE1dERMNjdkSE14OW9hMDdKL1FPUmI0bnlJalM5dklHTmJnbkFCT0RaZHpWbWNjK2Q4d2ZlSytpLzhnZUVKRnZoRTNubFFiNW4rd3hSWDlYcXlxcVlib1dJUExLekdROG1EOXVtRVd2TXA3OWp2SE10U0taZkhtcXVnNXJJbkYvMmJVQUE2eFlIZlBORWxXK0N2cTNtSTErZXVRY0EvUThwVlkvcU1vbFVTdjdKL3psVjBHbTBFRE05aTVSTkZmOVdaQzNHOC9jRS9JNi84U0lmWEdReUc2cVEyRzYxc3B0QUhGV3JWVnJQNlNxZzY1NEVna2IrLzFLUHdOVnZoMzFaWDYxLzJKK2RCSUtVVlNNV3ZRbitRY0VEZytaenNzb2VYK3hPQmp5N08veVJaVEtKalBmVWRXY3A1VUlDMEltOEpjUUhXVkRNc0ttODRzaThvSGNXS3JKbFBXL1VjMzgwOVcyUmlOVEpJa2JXbGo2eWxMdFFrVGVKdkR0NFVmMXloZ3JLL0xvTDBXYzVkZG5IMFprYkJMakdlKzZJSkVqUy9VRGFHWHBNYXI4ZE5oQjBhL0Q0eVZ2YWhKMFA0ZnF3ME45ZUEycWh3S29haXJoZThYM0NDSkRubm5Ld1NxOFllaWwxRGlVZVhCYzVhNFJSbncwU05jYkNyY0c2R29UVDM2WDlaZ2NLK05iSDF3ZXBYdDl3UTVqTUtWRzR6Z2NVNUtHRXhHTk1jTkV4S2x5Z3k4dGJRUmZjMExKTnVtWG4yTHpMOTZEeHF1ckxPOXZmbzR0dnpxTmdkWEx5clpOYjN5YWJUZCtxV1NiNEdHbkVGaVlLZFE0ODIxZkt6MmdLcjIvT2F1c29GY3AwV1UvbysrT0V2dnc5QUM5dnptYnhHUGx2VGJiSW1mVXhLWlJpQ0Y4NUgrV2JiYmx5bytRZUtoMGhJQW10clA1Ris4aHRhNTBkR0Znd2F0bzJlK29ndWRhRHlwL1R6SHdWQSs5VjUxWnZKcTFLbjEzZkwvMFoxOGhvZGU5dDNRRFA4V21pOTlPZXNQcXFzYlZSQi9iYi9vcWZiZC9ieHpXMVo3c1BhU3E1bjUyVEF1Mmt2R1lxY3QxVUs0bEtXcC9OL3FFakVya3FxcFh5cmxVZkRGclV2NWFjakVLcjFJNFhVVGVCd3lyMXVTakpmS3R5WktYejZxNEVNSjR5YjdmSFdFajdsUFg5REwzYkkvNTlqaUZvYXJod21uWmNEZFZUVnBMelNwaXFiRkRub01qUXNjeTU2Uno2TFJlSDdONmNJenVFUlhOdTlNeHUrenIrT1o5UWRwR0ZTa0NpREd3UEdhWGZSeTZSM2ptUGh5TitUMG5nMzRJWlhQMnFLRFhNYUt3Z1JqNTJHRE9TRUNYNVh2c3hGaCtNOGlGUTQzbEU2MWV4L3ZMdlAzc080dEI5NmJxLzkxWDNRWnhnb25ielpjT0V6WUFFVDRVOGlJcld1azhpbUhmcjR1RFFUcE9DcHZtK3dWNW02cXFvaXNybm92dU5WYjBvOFBua2tQRXlLTmgwL21GSUYyTGh2YzRyS21WeU5GaHIvTjJoRytOR080VFNWYVdUMFRkQUxZMUdxb01pTWp1QWVQZEd6YVJ6MEhYc0R3L0xTelpMMlFpRjJINFk3NTNwNnErbU1tRFdoc3owbGJmaStibC9oUG1pcUU3WkNJWGhla1lKWkNINlRnb1pDS1hHT1BkS3NLUWg0TnlUY3hmWHBIM1c3N2dKMHBITmxlcmlIU1AvcDRiSXVyTHJabnF6eG1CVy9JZWpHRDlDUkVSclUxZm5wMXpjTjZBTWZhMmtPazRFdzdLOC9Eb0NvVG9mSFBZNk45Qk9sUjVPcjlmdFl4OWZmQjh6UG9sOG54VlRjTnBMQTVIUGcyM3dJMHhCSU1aQjRxcDVJa0kwSDc4RjhxMkdmalhuV3o0MXV1SUx2OEZHaTk2UGNEMnZVejgvdXZaL0xPVFdmLzFnNGcvOEFmS3BxdXlQcjFYbm82bVJxWE1HTUpyWXVhSjUrWmVOdSsxbU5hRHlvaWY2Ly9GOWhvS085dHYrZ29iZjNnTThYLytIbi9UTTlpK2wwbXRmWVQrN292WThLM1hFL3Y3bFdYSDhHYnZSdXVCYjZtWlRTTnA3enFyYkJFUlVnazJYL1plTmwxNEFyRlZWNUJlOXhpMmJ3UCsxclVrbjcySHZsdS94ZnF2SFVUaThmSTVDR2UrN2V0Rno0VU9PYW04TFVEczNxdFpmOTdoOUhkZlRHcmRvOWkrbDBsdmZKcllQNjVoNDQrT1lmdE5YeWs3UmlXRWovd1FwcjEwRkkvZnU0WU41eTltKzUvT3hkLzhYTkYybW93eXNMcWIzdCtjelV0ZjNwZStPeTVBVTJYejROY0ZhNjByc2pLOTJFN21HaGdzMTNEQ01GTCt5d3p3eFA5VitWWkRMTGd3OFN6d2h6SFpWQVl4b1liYk4wd0JsTHJucUY3UkcvTjd1eFJHZWJNSXNoclNOZnR5RTVHVHN6K3IxYi9rbjR2Wm5xK3A2cVVvbXkyY21oSDdsbThjUHNMaU9TRXY4cDloci9OMk5icEd6QWl2bmtGQ1h1dVZJZE81Sm13aVB3eXhkRlJ1azZqZmMwWFV5djRvVjZucWxWRy9aMFNLZ2E2Mi9OQTZIeDExb3grenlmOUdoNnBXRzVWTEt3Mmxhd3dlVDZhc2Z5cktzQTJySUlzOWo3K0ZUYVEzYkNLUGhVMWtkY2cwYnpHZXVRNWgvOEZXMzBFWm1aK3U1RVkyNFMrL1NsWFBIWFpRWkE3QytjYlRGME1tc2k1c0lnK0hUT2RUSVJQZTZubHlKM0Rzc0FuVWZpdG14NUczWlJyYTFsQ0lucVdLanpBVGtlK0ZqTjBRTXBGbndpYnljTmgwcmc5NGdYK0p5Rm5ES3Z5cTlxclZrMHNKYmRXU3BPY0p0Zkp1VmFJNTAwU2FST1FzUFBOUTJFUzJESzc5eDhNbXNnWFBQQ1FpWnc2ckJJemVIclc5bFJkWXNuWW94R213VWoyQUtrVkNtYk4wYjBMazNxRysyUWRFckttMktGU2xKTGo3ZVlFZkREc29Na1BFWEJJeXM3YUVUZVRKc09sOE5HenNGdkc0QmVIVnFwckUrdThCR2ZNVGVSRjdadlhyZzgxWSt5NVkyVmRpNkdweGV5VkhROU53K1Z0R2hqTlBGVTlFZ0taRkI5UDYycmVWOVU3enQ2NWw2KzgveGRaclAwMWdwMWZpemQwRDA5cU9waExZK0RiOHpjL2o5MWFmS3FYdnJ6OGcrZHk5SmR1MFJjN0FHMUVCZU9iYnZwSEoxMmlMQzdKOXQzK1AwQ0h2SkxETHVJcHE1VWcrczRvdHo2d2FjLzlacC95Z2JQajRlSkRRYkdhKzY5djBYbFhlMjNIZ3lic1llUEt1c3UyS0VUemtYYlMrcG9RZzJ0Ukt1T04wK200N3YreFkvcVpuMkhaOUxSKzBGYmFuL2JndnNPMjZ6NVZ1bDByUWQvdjM2THY5ZTNpekZoTFllVDlNY0Nhb1p0YjU5dldrTnp3SjA4Uzd6M2toVGp1MmsvRnlhNEdobTRESlpORlA0MzlmYzNad2RTNjBzeUM2Y3VHRnlhcmovMDBxZnFiZkhEeFlrTkpWdlVZZ2xqOWlPTFhJNlFjcUxlNVNRM2FFamZpVXlKL1V5c3pEVVQwQUdlSDhLUnhvVE5QVFlTSy94OXJ2UmxueFVPRVJLcGxqeWU2cUhDVUNLTnZpZUtQeW9jUnM5Snd3Z2EvRTh3cVZoT2pZQldOT1JQUmRxTHhSQnZldklxQ3FoNHpNUDlkTXh3RW9ieFpCUUQ0bG52ZXBzRWFlVU9RcWExTlhKN2o3K1V6TDdrMVJ5MmtVOEhnTkdmMU1MclJPdFRkaDA5ZVBiQU9yNG1xN1RzUG9LaEVDQW1rZk8zT3NuODkwSk1uS3g1cHNSNmNhdVRWWHhUcUx5QXpnQUJqK0FWdlY4K08yNTM5RHBuTll1SXNnWlhQNnhHelAxNEplNTJxaityUEI4Zk9tazEyQVhZU1JNd0xLTm9TUHgrenlpZ3VlVk10VXRxMVJVTi9jTHA1K1RGVXZGSkhtUVRGb3o2THRWWjhWcSsrSXMvemhZbTNHU294bHQ0YnQwaVZxdk90RTJHZll5WXpJTjd0UVAxVjhnWi9FYk0vbnlYaWlWempmOHZ0REdubFJSSEw1aVZWVksvSW1WTDBaa1JIaHhGcmpnaXJEaWRwMVgvWWZWa29BQUNBQVNVUkJWQXA1Qy9jVlpGamVXaEZwQmdiM1BUSm9uc1pVNUVOeFZ0d1hvblBrVUJWamZlK3Z4dFBUVmJsRWhKYnk2NE4vcDYyOEk4bnlzZ1hucW1CS1hOTWRqb21rNFJiNFZQWkVCSmp6dmt2dzVoWDlMaHVPS3VrTlR6THcrTzNFNzcrZXhDTTNrM3g2eFpnRXhOVGFSOWgreTNrbDIwaHdKdTNIajg3TkY5ajVsWVRMVlUzMlU1bXc1aW1Rcnk1MHhQdExpMjQxbkNlMCtFTVRPa2ZUd2dPWmZlcEZaZHZOT080TEJIYmVyeVp6U3V1TThvM0swTmI1c2FxcVUvdGIxekh3NUYzRUg3eUIrRU0zTXJDNk81TTNjUm9JY3pMeWh0c3hYZWduczN1dFMwR0xIS0lsdlJFRnJhS2d5aEFMTDJVVFRmSFhxL0lyUlV2bG05aUlqZWZjMHhkZEhMOE8rSWFxRHN0L3A4cGpoblF4Y2RFeGZ1cjJSZEpLWk0rUWlmemFHTGtydjFxdXF1WUVZeEVDaUp5SzV6MFlNcEg3UXFienk4MUVYbFB0WEdJQzU0aGtDbThvL0NHVDlIOGs5NldpM0xNeFNPZmlrT240V3NpTDNJdVJ0ZkwvMmJ2ditMYnFxMy9nbjNPdmhpVm5iMktIRFNGaGxGa0lZUmhpS2RDV3RrQXBoVUluWmNST2daWU8rdlJwVTdwYnVzaUFEbHBHVzBxQlVzcnpvMFJ5cUpNR0FxR1VBa2tZWlhza3psNldaRW4zbnQ4ZmtoeFpsbXg1YUZqNXZGOHZ2MlRkZWE0dFM5YlIrWDZQNEpjQ21kOWR5YVBZcG9xN1lNdUhnWjA5S293TWFFU0FYNlJmQTBSbWllQzdodUY0cTlvOGE1WFhPUHRxNEl6VW0vd2VMelpWT1AwZ1FOUG1oTVJQc25VK0JZRGtVT3R2UTNXejJsb1h3ZXErSjUydVFKMzQ1NHNodTJ1V3JmaHhabFZpT29VK1pWazROMnl2K2lvQUZlalludXZ0SGZtY0wyeXR2Sy9UamgyaWFuOVBGVGs3VmdPQXFyNnJhbit2MDdZTzZiUldGanhKVjg2eFZZcVF0ZkxYc0kyNWdLN1NISi9ncW1xTHFuNDlaQnV6T3d1UVFFenB4T29YUXJiTVV1RHF6S0g5dllQQ1RpanV0ZXo0MFozMnlpOWdBQW5FTkQwVGY0SzFlYzN6bUtWanNkaUZUU0lDcjNlRnJGVVgyNHJyVlpGMXJrRlZ0UlY0UEc3anROUzh0MFBWYWEzOEhXeWRBK0FmZlR3KzNsWEYvNFRzdHFPamFCN09CQ0tRbUJhamNKVXNSR1dnb2lzUm85Rm9XVlVpQW9CNHhtSFM1KzdINWwvTWg0YnkrbDlwNk9KUjdMam5Lc0RxZTA3MDBmNmJjZzZMSGZPKy8wSG8yVC8xMmZnbCt2YXoyTHZ5ZG95cWF4aFVtTzZqNXFIcmxSV0QyamZGV2ZzZWpQdklzRTNkMUsveEg3c05zS0lJcmYzanNCL2JNZjFvVEdwNEpMK2tuck1LRXo1eEp6Yi92QjRZNG5EZkNWZjhFdHZ1L1BpUUU4TGpyL3dWNHR2ZVFhejFQME02VGprekRBTU9od094V0F5V1pYRTQ4OGlTbWlDMHBQL28xUzZKZkJkQTM1L3dETktNbjJFN0VQcnN6dXR3MDE2SCszUzFqY01FT2tZRmNRUFlBbHRlbmg0UFB5dS9RbzhYaDlvbG9XKzBMSERmbzVBNmdZeFIySy9VYnU1YUxnOE02ZzNQWUtYT3RiOWs2WXYraVlrWFo1MEFBdzBBUHBFeE4xUUV3QmREOXFyYlBUajd3NGFCV3lBNEpyVmVSRTRFY0tMVGxGc2NldGFiQVA2cGtIL0R0cDhMWTlkL2dCZHpWUGJXVFRLd2I5NDR0YTIraG0yS0dMaEh4RWhVOTZRZUJZb09CZjVzMjNnNGdwV3JrUFltWEhIV2FFbHNhRVd3K2szWXVCSEFGNnR3OXRtR2djc0VlakZFSmlUbk9EeFRCR2Q2RGZNMnRjODRPNHpWNlJXUllwaU9YM1UzRjFKMGhPeWRQKy9yWnhteTVYdFZpTjI5cjhKeGYvVE03ckNOTHdOMVg2dUNOZGN3Y1lTb01SbUFaUXRhMUlvOWxlWG4wMk5PVm9qMGJqYVYwNXJ0SVJ2L0ErQi9YS2c3eWpUdDkwQjFza0RHQXRpcGdpMjJaYjNRaFNkZkhlS0ZEVUpoWXd0WnE4NGJ6SDVoTkQ4TmEyUTlwM2JhSzdQT3d4dEM4NzlnNGV3cW5IR29tUEplcU5RQWdJcDJHSmFzRDJIVjg5bjJ5M2tlTlA5bjhEK2I1bmpJd3E4Qi9Mb2FkZE1VMW1rd1pDb2dFeFYyU0FWYnhkTC9ockg2WHhoYzRyQmJ5RjdWQ0tCeHdQdGgxZk1sK3QxYllYdmxiUUNXZUhIMlNURDFPRkZNc3FGZHNOR2lzSitONE1sM2U4UnFyeHh5ZmlKNXZlZFc0YXhEeE5UM1FsRUxBQ3JZWkZyRytoQldGdkxOaVkwS3pMRVFwYXU0QjdoaEdLaXFxZ0tRbUtPc3E2c0xxbHBXMVVLTzZVZGo2cGRYWTl1dkwwT3NyV0Fmam5YYi9kaDMrMjNjWVk2dnhlaXpGK1JjYjR5WmhsSG5Ybzg5ajJjMnNzbzQxNk9MNERudUFwZ1REaHh3bko0VExvU3o5ampzYmZyWmdQY0ZBTmZCcDJEaU5ROUNxa1lQYXY5Qk1VeU12L0xYY0IxOENuWSs5T1YrRTdYNThoei9ZWXovK08wRHFncDBIbmdDSmpmOERWdnZ1QmdhR2R5MEhtTXYvRDZxM3ZQQlFlMmJTZHlqTVBuR0lIYjhjUUhDenczTGg0dGxqY09aUnlSQkJWYmtaeHAzTzNZQVhiMnFFUG95WTFuWDZ3QmVMMUJJK1VobDVNdm54YnV3aXZRRWN2b1VyK0c0RUlMUENPUzlXVFpvaXR2MjlWSDhjd01BaExIeVlkaDR4R09lZmFsQUZ3cGtUdnJHeWNyRlF3WDRKRXdEWGgxbkEyZTlBMEc3UU5xaDJxYVExMEwyeXR1OWh0NEN3VmdBVU1VTEdZbTdUSmFJZmdlUXUxVFJLZEJIWU52M2RtSjFFRm5laEZlajduaUZuZXlFMnlNUlpVZXc4aCt3OFErZzd2UFZwbjJwQWd0UzF5N1FWME5ZM1dPZWwycmo3SzhDOEtmdUsvVGJ1Uk9qS2MzeENMQWZKeERUTmNjandFcFk2TGZibjBKT1MvOER0eXdkMUJ2N0tKcGZnWVVCVC90UURPVWNXeVdJWVBXYnNQQm1xZU5JU1hiMy9TdjRtWEltTzRTVno4TENzOFU4YVFTcjNvS0Z0L3JmY2xneGlVZ1ZyK0llNENMU0k0a1lEb2ZMTG9rSUFPYkVnekg1aTA5Z3orTS94TjVWdjRSR2RnLytZQTQzcXQ5N09adzF2VWNXUmQ5ZWl6MU5QODJ5VTA5alB2QU53Rm5WNXphajYyOUE1K3Jmd042N0plYzJHZzFoeDU4V1l0S0N3VFg3R3Z1aDc4QndWeWVHWHVlYmxCRURvK29hRWcxaCtybUdRcWsrODJxNERqME51eC83TGlJdjlwcVhQbStPeVlkaHpBZHZnZWY0RHc5cWY5ZGhjekg1K3VYWWNWOERZdS9tL3lHc1ZJM0IrRXQvQWMvSkh4M1VlWE1lMStYRmhFL2RoZEJSNTJMMzR6L3NzNGxLUHR5emZJUCsyUkRSaUxJL1ZTSUtVT2kzbkhYanFrMzdRVldwU3cwbjdrSDFSYlh4dnlHc3lqYTh6UTViSys4RGNKOGJaeDFoR3Zna2dDdEZwTmVuaFduelR4MlNYQURBL2h3QUNIUmk2dGNwZ2wvMEYzR25aZnpCWTJvMGJNdWp3TXE5QUZDTnMveHFvZ0dLVFFMc1ZpQUNZREtnSCt2dW9xeTUzcVEyUnpvdDNBM2diaS9PT0FtRzJRQmJIa1pHQXRlR1JvM1VQRjNRTlNGNzFSMzl4VW9ENThVWko0bGdYemQ2eGJZby92bHlDVU1pSWhvT1RDSlN4YXU0QjNoNkphS3FkbGNpbGlOeGVqRG1na1VZWFg4ak9wLzhMY0xySGtQMG5YOEI4YjZtcjBydTY2cUcrNGl6VUhYMGZIaU8vMURXYnJnYURTV0dNZmN6TE5WWmN5eThwMXpXL3puZG96RG1mVi9EemovZjJPZDJYUzgzSWJUMmovQytkM0RUWjQwKzcyWlV6VDR2a1pEYnNEeG4vT0laQys4SkYyUFV1UXZobU5wSFg0SWljZFljaDRtZnV4L3hUYStnODhrN0VYbHRKZUx0Ni92ZFR6empVRFhiQisvSmw2THE2UG1BREswd3lsbjdIa3k1Nlo4SXJmMERPcCs2QzlHM25zNlprRFc4RStBOTlYS01ycjhSeHBpc0kwYUdoZmUwVDhENzNvOGovTzhIRVhydUFYUzk4UlEwdkt2L0hRMFRyb05PUnRWc1B6ekhmd2lPYWJNS0Z1TlFzVHN6MGJCS2xYVXppVGdzbW5mYWV2WmpobUJleitYNkJDejd4NTFZL1hqMi9YcnF3cXIvd3NiWEFYemRoYmxIbTRaeGpvaWNJeXBuUXpBeGMzdUZQaEt5L3Bub2Ftd2IxOFBRK1lDKzAybG5ka0xPR25NOGJPRys5Q1V4b01VSitXRHFVZEhyd2FHNlcrMVl2L09JaHJENk9kajRUTFoxWVh2VlQ2cU5zMDlTNElPV0hiOFNReHgrU0RtWTVqZlQ3eXJ3S0Vvd3JKK0lhSmhaS1BWODIwUUZWbkZKUkJHQjIrMEdrSGhUSDR2RnlqYUptQ0tlc1JoVmZ5TkcxZDhJeENLSXRqd1BhOWRHMkozYllZZDJBQ0lRVnpVTTk2anVMcmJtdUJyMDZxQ1llVnlYRjFPL01iekRwYXZQdkJyVloxN2QvNFpENUR6d0JFeTg5a0hZbmRzUWZmTVp4TGUrQ2UzYUF6amNNTWRNaFhQYUxEaHIzelBvRHN6dUk4NUN6ZUxDTkdSMVREc0tZeS8rTWNZQ3NEdTNJZGI2QXV5OTIvYjlQazBIRFBkb21PTnE0SmcyRTQ3SmgvZjd1eHd3a1VUamwxT3ZnTDEzQzZMdi9BdjI3ZzVZZTdZQWhnbHoxR1E0RDVnTjU0empzLzRNYTI0YjNIRG9QaGttUENkZkNzL0psd0pxSTlhK0R0YTJkMkIzYm9QVnVSMndZaEJYTmNSZERYUDBGRGltSEFISHBFTUEwOW4vc2N1QWJkdGwvMXhEUFRpUWVNUEtCRUY1U2sxb1hQSER6WkhJaFJYOHlTTnNyL3lwMXpqck9BRG5BbnF2WmN0ZFhWajEzOEVlTDRvbjE4UEdlZ0JMQUlnYnB4OXF3cGdsaG5HVUFyTkVaRWJJTXE1S2JkK0o1azFlblAwVDI3YlhZSkJKMHloV3ZlTFFzOW9CbVpwZVVhbXFNUkY1VW0zN3BqRFd0QTMybXJwanRmZGU1WVgzbkM0ODljWlFqMVhoQkpnN0NuaHlRUDgwZUkyenZ5YkFCYW43cXFweDIvako4SWRIUkZSMFRDSlN4YXZvSktLcWpvZ2tZZy9PS3JnT25kUC9kdnNKbzNwaVVUb3RGNHBSUFJIdW1lZVdOb1pSazFGMTlQa2xqYUVYTWVDc09RN09tdU5LSFFudHYxS3ZmeXdmTFUrcEpPTCtVSWtJREhNU01XU3ZISlY5dVhFVjBHeGorQi8zbWt5NHZRRWJPZWYwQ05sN2Z3QThONVRKZ3pWa3I2cEpmaS9BU1E1Z2x3RzgzdFhuWGdQMlhDaUUzdDFNaHlKa3JmckljQjZ2UE5TNXF3MXRBYzc2ZGN3Mjd1NnZ5MmtWVGovSU5CemZoZURqUGRkSXYvc1NFWTBRRmdCM3FZTWdLcVNLVENJNkhJbkxVbFZZRm90TWlLZ3dSQVNHa1NpVVV0V1I5WUVGcFQ0bDVvdEVlVXJONjdHL1ZDSVdTWE84LzIwS2FVZ0p4RXc2ek1landSQ01CZVFtcDZrM09mVHMxd0Y5VWlFdnFOaGJCRWFYd0I0TE5RNFUwYm1hR1BiZVkvaURLbDRJMmRIY25mMklpRVlXRzB3aVVvV3J1Q1JpSnM1UlJrU0ZJaUl3emNUN0lRNW5IbkdjU0ZSLzhVV2lQREdKU0RUQ2lPQndRQTVQUEtCVGY3cEc4aEV1dldadVVlanlrQjM1T0xBMlhNdzRpWWdLeUFKUW1rNmZSRVZTMGYrY3N6S0lpSXJGc2l4K2FER3lwS3BoK0VzclQ1SGs3ZUFtdmlXaUltaU9BWGhBRlFPcWNGWEY2NnIyZFNGcjFmdUF0ZHNLRkJ3UlVTbHdUa1NxZUJWZmlVaEVWQ2lHWVhSUG44Qkt4QkVuOVE4ZWs0amxLVFhIWFVWLzJKbWtZRFVpalV4V3A3WHlvOVU0ZFNwTTEvbXF4dGtRblMyS2d4VXlCb0JEZ0YwSzdCRFJkMVRsS2R1MlZrV3crZ253dVplSUtsTWNyRVNrQ3Nja0loSFJJS1hQaWNoS3hCR0hueEtYdDFRU2NYK29STFN4ZjF3blZhaE9QTk1CQzNjQnVLdlVzUkRSL3FQVFhqbXQxREZrd2NZcVZQRXEraE4rRVlGa1RzQkNSRFJNRE1PQTAra0V3RXJFRVlndkR1VnRmMHNpOGtOZElpS2lrWThmREZMRnE3Z2tvcW9pSHQ4M05VdXE2UUVSMFhBekRJT05WWWdLSTlWb29lTCtUOG1DVlF0RVJFU1Z3UUtUaUZUaEt2S2Y4OVNRUWxZaUVsRWhwYytKeU9ITUkwNVgvNXRRQ2FXU2lQdkRQK0pSY1A0a0lpS2lTbUNoUW5Nc1JDa1Y5d0JQcjBRVUVUZ2NEaVlTaWFnZ1JLUzdFcEZKeEJFbmxyemxNTkx5dEQ4Tlo5NExvTHJVUVJBUkVkR1FNWWxJRmE4aUgrRHBiK1NaUUNTaVFqRk5zM3RPUkNZUlI1eE9KT1pGWklPVjhwUktJdTRQdjUvdEFFYVhPZ2dpSWlJYU1odWNkNXNxWE1VbEVWVzF4eHY1Vk9kVUlxTGhKaUp3dVJJNWpsZ3NCc3V5U2h3UkRjQWVKUDdKODVZNkVNb3FrcnpkSDRiNWJnUXd2dFJCRUJFUkVSSDFweUtIY2FVUFp6Wk5rOVdJWmNDY2VCQnFGbmVXT2d5aVllZDJKL29oeE9OeEpoRkhsbTNKMjdFbGpZSnlTU1VSUFNXTm9qamFBVXdvZFJCRVJFUTBaRXc4VU1XcnVDU2lxdmJva01wS1JDSXFGQkZCVlZXaVVJcVZpQ1BPOXVRdEs4REtVMm80OC82UVJOeUx4TWdRdG5lbi9WVVV3Q1lBSFVqTUo1Wk5GeElKOTIwQTRqbTJpUUI0RjhCT0pJWVVaanZHUmdCYmN4ekRTbjdsTXplSkpvOHhsSGxNTk8yY2xmRDNyMGo4UEdMOWJVaFV3VXprZmg0anFnZ1ZsMFFFZWxjaUVoRVZTbm9sSXVkRUhGRkN5ZHNwSlkyQ2Nva21iNTBsamFKNExnTHdjcW1ER0FBWGdNbElOSVF4a2wrakFVeEV6M2tzSmJsOEFnQjNIc2QxSUpIWUg0ZWhOOVV4a0ppdW9CckRWeG1TbWtlMUdvV1pyOVBFdnBpSGd3T0puMzgrUC90U2NnRTRNUGxGUkZScU5vQzNBTndLNEk0QjdqdlVEeGVJeWw1RkpoSFRLeEdKaUFvbGZVNUVEbWNlY2NMSjI1cVNSa0c1cENvUjk0YzVFWUdSbFVBRUVrbmV0bElIUVVSRVZHWitpWDBmaEJKVnBJcExJcW9xWWpGVzBSTlI0YVVQWjQ1R28wd2lqaXlwZi9BT0tta1VsRXZxajZuaS9rOGhJaUtpaXRWUzZnQ0lDcTBpSnd4a0pTSVJGVXRxT0RQblJCeHhVcFZ1TTBvYUJmV0hMK2hFUkVSRVJHV2lJcE9JUkVURmtGNkp5T0hNSTA0RWlYa1JPWnk1UEtYbWNJdjB1UlVSRVJFUkVSVU5od2tSRVEyQng1Tm9Ic3RLeEJISEJyQVd3S2tBVm1KZjBpb0tZQStBWFFCMkoyLzNJTkZCdHd1SlliWlI3S3VRczVDWVJEdWZpcms0Y25mc2k2V3RzNUwzTlhrdU8zbWIyaithZHQ3VXZ1blhsZThETVZ2Y21ySE1TbHVXNnJ5cEdWK0ZrR3Bhd1htRmlJaUlpSWpLUk1VbEVkTWJIUUFjMmt4RWhaTmVpY2drNG9oMEI0QXpBSnlldGt3eXZxaW5PUFlsVlZQSjFyY0J2QUhnTlNTYWJXd0NzQVA3RXFGQTRtZHBJSkdzbllSRUY5K3BTUHdmOGdxQVY1RkkydHBwMndOTUloSVJFUkVSbFkyS1N5SUNpVGYyUUNLQkdJL0grOW1haUdod1JLVEhuSWg4dmhseEhnVHdldko3RzRuRWxST0pSSmNuNDJzTWdHb2t1Z1U3a0tpVWM2VWRhMVRHZlZkeVdicHE3S3Q0ekx4dkpQZVI1SzJaak1WTW5yTmNwaDl4QUJpZi9FcVprN3pWdE52MHFrV2dkM0kyUFVHckFMWUNXQVRnOXVReUpnK0ppSWlJaU1wTXhTVVIweXNSVlJXV1piRWFrWWdLaG8xVlJqUUx3SE9sRGlLTm1idzFrbCtwWkpzRCs1S0tUaVNTak03azhsU2lNWldFUk1iM2ZYR2pkN1ZsNnBncFZjbmpwNUttenVTeUtnQmVKQktsb3dDTVJpTFJtdnArZE5xK1FDS2gySVhFUEpSN2sxOGhKSDRIRTVHb1hId2o3Ync3a0tob2JNdmpPb2lJaUlpSXFBZ3FQb2tZalVhWlJDU2lna2dmem14WkZtS3hXRDk3RVBYSnlyamRuOFVCekVSaWlETVJFUkVSRVpXQmNoa2VOV3pTMzlTcktpS1JDSk9JUkZRdzZjODNzVmdNdG0zM3N3Y1I1WWtKUkNJaUlpS2lNbEx4U2NSUUtNUWtJaEVWUkdibGN5d1c0L01ORVJFUkVSRVJWYVNLU3lJYWhvRlJvL2JOWmI5bnp4N09VMFpFQlpQK29RV25UeUFpSWlJaUlxSktWYkZKUk1OSVhOcnUzYnM1dkpDSUNpS3o4cG1WaUVSRVJFUkVSRlNwS2k2SktDTHdlRHpkYit4Mzd0ekpTa1FpS3BqVWNHYmJ0amtuSWhFUkVSRVJFVldzaWswaWVqd2VBTUQyN2R1WlJDU2lnaEFSdU4zdTd2dDhyaUVpSWlJaUlxSktWWEZKUkNBeFIxbHFYc1F0Vzdid2pUMFJGVXg2WTVWNFBNN2h6RVJFUkVSRVJGU1JLamFKT0dIQ0JBQkFlM3M3WXJGWWlTTWlva3FVclRzemh6TVRFUkVSRVJGUkphcklKS0xYNjhYa3laTUJBSnMzYjBZNEhDNXhSRVJVcVVTayszdFdJUklSRVJFUkVWR2xxc2drb3NmandaUXBVd0FBb1ZBSXJhMnRKWTZJaUlpSWlJaUlpSWhvNUtySUpHSjFkVFVPT09BQWlBZ3N5OExycjc5ZTZwQ0lxRUtsVDVmZ2NEaDZWQ1lTRVJFUkVSRVJWWXFLVENKNlBCN1UxTlRBN1haRFZiRnUzYnBTaDBSRUZVaFZFWTFHQVNTR05UdWRUaGhHUlQ2dEVoRVJFUkVSMFg3T1Vlb0FDc0UwVGN5Wk13ZVJTQVFBOEplLy9BVXpaODdFK3ZYckVZL0grOXp2aUNPT3dPalJvK0gxZWpGcjFpeUlDS3FycXdFa0dyWTRIQTY0WEM2NFhDNTRQQjRtRElqMlk0WmhkTSs1cXFwd3VWeHd1OTBsam9xSWlJaUlpSWhvK0ZWa0VoRUFaczZjQ1lmRGdYZzhqbmZmZlJmWFhYZGRxVVBLaTRoZ3pKZ3hjRHFkUlQybjArbkVtREZqaHUxNC9WMkRZUmdZTTJZTUhJNmVEMEhUTkRGanhneU1HaldxeDdLRERqb0lIbytuZTVuRDRjQVJSeHdCMHpTN2w0MGJOdzYxdGJYRGNnMUUrYklzcS92NzlNY29FUkVSRVJFUlVTV3AyQ1RpMkxGamNmREJCNCs0K1JCVkZidDI3U3JKdWR2YjIwdHlYaXAvbzBlUHh0RkhIdzBnMGYzOG1HT09nV0VZbURoeElnNC8vSENJQ01hUEg0K1pNMmNDQU54dU4wUUVEb2NERG9jRHBtbkM0WERBNlhUMlNQeVdValFhN2E0ZUhNbzhodWtkbVl1Wi9DY2lJaUlpSWlJcXBvcE5JZ0xBUGZmY0E3L2ZqNzE3OTVZNkZLSVJiYytlUFhqNjZhZTc3ei94eEJNRk9ZL0Q0Y0MwYWRNd1pjb1VqQnMzRGhNbVRPaGVOM2JzV0xqZGJtelpzcVU3Y1JlTlJyRjU4MmFvS3JadTNZcHdPSXlPam80ZTFZRURZWm9tWnMrZWpTdXZ2QklMRml6b25zcWdMK2tKU0pmTE5hanpFaEVSRVJFUkVaVzdFZGxHVk5OTGYvS3dhdFVxbkhYV1dVTTZwMlZaZVBIRkY3RjU4Mlk4Ly96ejJMVnJGOWF2WDQrT2pnNjg5dHByVU5YdXhJVmxXZDFKanZUbDJZNDV3RXNob2lJeFRST1hYMzQ1N3I3NzdqNHJGZi82MTcvaXdnc3ZCQUE4OU5CRHVPaWlpL284cnJCOU14RVJFUkVSRVkxQUkvTE43RUNUaUZSOHRtMmpvNk1EWFYxZHZkYnQzcjBiMjdkdno3cDh4NDRkUFk2eGFkT203dTYzUUdMSWRlcStxcUtqbzZPN2dVNHNGa05iVzF2M3RydDI3ZXB4UEtLQm1qQmhBbDU3N1RWTW5EZ3g1emJQUC84OFRqenhSQURBMy83Mk4xeHd3UVY5SHBOSlJDSWlJaUlpSWhxSlJ1U2JXU1lSaVlvckZBcGg3ZHExQUJJVnRDKzg4QUoyNzk2TlBYdjI0RC8vK1E4c3k4S0dEUnV3WmN1V0VrYzZmTWFQSDQvSEhuc01wNTEyV3AvYmhVS2g3bUhQYlcxdG1ENTllcC9iTTRsSVJFUkVSRVJFSTlHSWZEUExKQ0pSWmRxeFl3YzZPanJRMnRxS2NEaU10cmEyUHVjM0hEZHVIQ1pPbkFpbjA0bmEybHFNSGoyNjN5UmVJZHg1NTUxWXYzNDlicjMxVmhpRzBlZTJUQ0lTRVJFUkVSSFJTRFFpMzh3eWlVaEVJeFdUaUVSRVJFUkVSRFFTOVYweVEwUkVSRVJFUkVSRVJQczlKaEdKaUlpSWlJaUlpSWlvVDB3aUVoRVJFUkVSRVJFUlVaK1lSQ1FpSWlJaUlpSWlJcUkrY1lKL29pR29yNi8vaEdFWWQ2Y3ZVOVZyZzhIZ0w0ZjdYSDYvLzJPcWVxK0lPRExPRndkd2VUQVlmR0M0ejBsRVJFUkVSRVJFQkxBU2tXaEk0dkg0WTVuZHdrWGtBNFU0VnlBUStCT0E5NnRxT09OOERnRDMxOWZYWDFlSTh4SVJFUkVSRVJFUk1ZbElOQVROemMxYkFUeVZzZGcvZS9ac1Z5SE9Gd3dHQTRaaDFBSFlrNzVjUk1Rd2pHVit2Ly9tUXB5WGlJaUlpSWlJaVBadlRDSVNEZDNmTXU2N2FtdHI1eGZxWk11WEwxOXIyL1pjVmQyY1pmWDNmRDdmUFlWS1loSVJFUkVSRVJIUi9vbEpSS0loVXRWSHN5eStvSkRuYkdwcWVzazB6Vk1CdEdTdUU1RXJhMnRybjVvL2YvNEJoWXlCaUlpSWlJaUlpUFlmVENJU0RWRlRVOVBMcXZwVytqSlZ2YkRRNTMzODhjZmZGcEZUQWJ5U1pmVkpxdnBDZlgzOWFZV09nNGlJaUlpSWlJZ3FINU9JUk1OQVJQNmFjWCtTeitjN3VkRG5YYjU4K2Nab05EcEhWWi9Qc25xeWlQeXp2cjYrc2RCeEVCRVJFUkVSRVZGbFl4S1JhQmlJU0s4aHpZWHEwcHlwdWJsNXA0aWNDZUFmV1dKd0dJYXgyTy8zLytuODg4OTNGeU1lSWlJaUlpSWlJcW84VENJU0RZTXhZOGFzVXRWZEdZc0xPaTlpdWtBZzBCbU5SdjJxK3RNY20xeHFXZFl6ZFhWMXRjV0tpWWlJaUlpSWlJZ3FoNVE2QUtKSzRmUDUvaWdpbDZVdlU5V2FZRERZWHVRNFBnamdIaEVabTdsT1ZiZlp0bjNoaWhVci9sbk1tSWlJaUlpSWlJaG9aR01sSXRId0tYcVg1bXlDd2VEZlZQVzRiUE1raXNoRXd6Q2VxSyt2djZIWWNSRVJFUkVSRVJIUnlNVWtJdEV3VWRYSEFGZ1ppNHVlUkFTQXBxYW1kNFBCNEltcXVpUnpYWEtleEovNS9mNi8xOVhWVFN0RmZFUkVSRVJFUkVRMHNqQ0pTRFJNbXBxYWRnRllsYjVNUkh5elo4OTJsU2drQklQQmhRQXVVZFhPTEt2UGN6cWRMOWZYMTE5VTdMaUlpSWlJaUlpSWFHUmhFcEZvZUdVT2FYYlYxdGJPTDBra1NZRkE0RUVBSjZqcVM1bnJSR1NjWVJnUCtYeStlODgvLy93eEpRaVBpSWlJaUlpSWlFWUFKaEdKaHRkZnN5d3J5WkRtZE1GZzhMOE9oK01VQUwvT3RsNUVyb2pINHh0OFB0KzhJb2RHUkVSRVJFUkVSQ01BdXpNVERUT2Z6N2RCUkdhbDdxdnExbUF3T0xtVU1hV3JyNisvWEVSK0l5S2ViT3RWOWJaWUxQYVY1dWJtU0xGakl5SWlJaUlpSXFMeXhFcEVvdUhYWTBpemlFenkrWHdubHlxWVRFMU5UWDlVMVpOVTljbHM2MFhrODA2bjg4WDYrdm9UaWgwYkVSRVJFUkVSRVpVbkpoR0podC9mTWhlSXlFZExFVWd1VFUxTkx3ZUR3VE50MjE2UXJlbUtpQndoSW12OWZ2ODM2K3JxSEtXSWtZaUlpS2pFdmw3cUFJaUlpTW9KaHpNVERUL3grWHliUldSU2FvR3FiaDQzYnR6MEJ4NTR3Q3BsWU5tY2Q5NTVCMXVXOVhzUm1adHR2YW8rRCtEU1lERDQzeUtIUmxRSUh3RHdJeVJlLzlZQldBRmdQSUEzQUxRQmFBWHdUc21pR3pnRFFBMkFnd0dZeWZ2VEFCeVd2QzhBSmdBNEptMmYwUUJPS202WVJFUWp3aElBTXdHTUJSQUhjRHlBNnBKR1JFUkVWRWFZUkNRcUFKL1BkN3VJWEp1K3pMS3M4MWVzV1BGNHFXTHFoOVRYMTE4cklqOFdrV3ovTEhlcDZrOUU1SHVCUUtCWDVTTFJDT0VBc0JOQUZSSUpOZ0N3d2FwOElpTEtMZ1FtRVltSWlMb3hpVWhVQVBYMTlhY1pockVtZlptcS9pa1lERjVXcXBqeTBWOVZJb0NOQUc0T0JBTDNBTkFpaGtZMEhCd0FPZ0ZjRFdBU2dQY2dVV1Z5YkNtRHFtQzdBTHdNSU5Xa3lRYXdBNG1xejNER3Rqc0F2QUtnSzh0eEZJa3EwVGVUeDZEU2NRTTRDb25xM1lGd0FEZ3crVFZVVlFDT0JqQnFHSTQxQnNEczVERkhHZ1d3RzRtL204eS9wNEVlSndSZ1EvSjJvQVNKNnVjakI3RnZOUkxQdzY1QjdGc29XNUY0UHRvRndBbmdVQ1FlSjBSRVJBUW1FWWtLeHVmenZTRWloNmJ1cTJva0ZvdE5ibTV1M2x2S3VQSWdmci8vT2xYOVVZNnFSQUI0RGtCRElCQjRwcGlCRVEyRFhRQStBZUNSVWdkQ1JFUmxyUWJBQzBoODZFUkVSRVRnRUM2aWdoR1JYMmZjcjNLNVhKZVhLcDRCMEVBZ3NNdzB6V055ZFhCR1lqNjFwLzErL3gvcTZ1cHFpeGtjMFJCMUFxZ3JkUkJFUkZUMlRnTVFLM1VRUkVSRTVZUkpSS0lDaVVhanYxZlZ6Q0cvbnl4Sk1JUHcrT09QdngwTUJzOEUwSkN0ZzNQUzVTNlg2OVZrRitlUk9CeU05ajhoQUxtRzZ4TVJFYVhVWVhCRHZJbUlpQ29XazRoRUJkTGMzTndLSUppeCtQUjU4K1lkbW0zN01xV0JRR0JaTEJZN1NsWHZ6WklVQlFBdmdFVXVsK3MxdjkvL3NXSUhTRFJBblVoMDNpUWlJdXJMNlFBMmx6b0lJaUtpY3NJa0lsRmgzWlc1d0RUTno1UWlrS0ZvYm01dURRYURueENSVS9vWTRqd0R3SDArbisvcCtmUG52NmVZOFJFTlFCdUdweUVERVJGVnRsa0ExcGM2Q0NJaW9uTENKQ0pSQWNWaXNZZFZOYk9SeWljeFFwc2FCUUtCNTRMQjRCbXFlaEVTSFZaN0VaRlRiZHQrM3VmelBWUmZYOCt1dDFSdTNnWmYrNGlJcUg4ZUpCcXJFQkVSVVJMZlNCRVZVSE56YzBSRTdzdFlYT3YzU08wZFFBQUFJQUJKUkVGVSs4OHBTVURESkJnTVByeHQyN1paQUw2Z3Fqc3oxMHZDUllaaHZPajMreC8xK1h3bmx5Qk1vbXplTEhVQVJFUTBZcXdyZFFCRVJFVGxoRWxFb3NMck5hUVpJNmpCU2k3UFBmZGNMQkFJL013d2pNTlU5VFpWamVmWTlBTWk4cXpQNTF0ZVgxOS9XbEdESk9ydHJWSUhRRVJFSXdaZk00aUlpTktNeUNHVlJDT056K2Q3UTBTNkc2cW9haVFXaTAxdWJtN09IT284WXZsOHZpTUEzQ29pSCt4ck8xVmRLU0szQkFLQko0b1VHbEc2T1FDZUFsLy9pSWlvYndwZ05JQ0srVitOaUlob3FGaUpTRlFjZDZiZkVaRXFwOVA1a1ZJRlV3akJZUEMvd1dEd1E2cGFoejdtRUJLUnN3R3M4UHY5VC9uOS92T0xGeUVSQUdCVDh0WlowaWlJaUtpY09aSzNUQ0FTRVJHbFlSS1JxQWhpc2RnOXFxb1ppMGY4a09ac2dzSGd5a0FnY0lKdDJ4Y0RlSzZQVGVjQWVNem44ejFiWDEvL29TS0ZSN1FGaWVxU0NhVU9oSWlJeXRib1VnZEFSRVJVamppY2k2aEkvSDUvRUVCOTZyNnFhaXdXTzdDNXVibTFoR0VWbk0vbjh3UDRXcklDc1M4dnF1cDNnc0hnZzBna2VZZ0t3UTBnQk9CWUFCdEtIQXNSRVpXbkU1SDRJSlR2bFlpSWlOS3dFcEdvZUhvMFdCRVJjVHFkbnk1Vk1NVVNEQVlEd1dDd3pyYnRPYXI2Ly9yWTlEZ1IrYlBmNy8rdnorZjc0dno1ODFrcFJvVVFReUpKUGJuVWdSQVJVZGs2dk5RQkVCRVJsU01tRVltS0pCcU5QcVNxbVhQcmZLb2t3WlJBVTFQVDA4Rmc4QU8yYlIrbnFuOENZT2ZZOURBUnVkVzI3VGEvMzMvWC9QbnozMXZNT0tuaTJVZ2tFYWVXT2hBaUlpcGJNMHNkQUJFUlVUbGlpVDVSRWZsOHZ0K0l5R2ZUbDltMmZXWlRVOVBxVXNWVUtuNi8veEJWL1pxSWZBS0FxNS9OL3cxZzZaNDllKzViczJaTnVBamhVV1dMQXJnQndMSlNCMEpFUkdYcEhnQWZCMkNXT2hBaUlxSnl3a3BFb2lKUzFic3lsNGxJUlRaWTZVOGdFSGdyR0F4K1RrUU9CdkJ6Sk9hcHkrVkVBSGVPR2pXcTNlLzMvOHpuOHgxUm5DaXBRaW1BU2FVT2dvaUl5dFloQURwTEhRUVJFVkc1WVNVaVVaSDVmTDQzUk9UUTFIMVYzUnVMeFNZM056ZEhTaGxYcWRYVjFZMXpPQnlmTWd6akdnQkg5YmU5cXE0QXNEUVdpejNhM053Y0wzeUVWRUhDQUg0TG9LSFVnUkFSVVZsNk9YazdxNlJSRUJFUmxSbFdJaElWWDJhRGxWRU9oK09pVWdWVExwcWJtM2MyTlRYOVBCQUl6TEp0K3h4Vi9iT3F4bkp0THlMelJPUXZUcWZ6YlovUDk0MjZ1cnBweFl5WFJqUUZNS1hVUVJBUlVkbnlBSGloMUVFUUVSR1ZHMVlpRWhWWlhWMWRyZFBwZkZkRXV2LytWSFYxTUJnOHM1UnhsYU41OCtaTkZaR3JST1JxRVRrd2oxMytUMVVmRXBFSEFvRUFoeUZSTG51Um1HZnpyRklIUWtSRVpha0R3QzhBZksvVWdSQVJFWlVUSmhHSlNzRG44NjBRa1hNekZwOFdDQVNlS1VsQTVVOThQdC81QUs0VmtmZWhuNG5PVlRVaUlvK3I2cDlGNUc5TUtGS0dQUURlQm5Cc3FRTWhJcXBFZWdsTWVRQldxZU1ZZ3QwQVBnYmdzVklIUWtSRVZFNllSQ1FxZ2ZyNitvc053M2d3WS9HRGdVRGdrcElFTklMNC9mNFpBSzRHOEZrQUIvUzN2YXBHQUR3bUlnKzQzZTYvUGZyb28zMDFjS0g5d3k0QVd3QWNYdXBBaUdqLzFMckFlNDBZT2pwMVgxV2ZyMTBhV1ZIS21MSnBhL1RjcEpBZnB5OVQyRGZQV0JMNVFWLzd0VFpVZlZKRi9sZFU3bGM3ZnYrTTI2TXZGamJTWWVWQ29xbks0UURlS1hFc1JFUkVaWVZKUktMU01IdyszK3NpY2tqYU10dXlyQ05XckZqeFpzbWlHa0hxNnVvY0RvZmpReUp5SFlCejA0ZUg1NktxWVJGNURNQURicmY3VVNZVTkxdGJBRVFCMUpRNkVDTGFQN1UwZUZwRnBQczVTRldYemxnYWJremQzN2pBZTByY3NHY1c2dndPMjNqMWdHV2haL3ZiYnRCSnhFYnYvd0Y0ZjlwZXJ5amsvbG9KZlY4V28ydVFZUmRMTFlBV0pFWTkyQ1dPaFlpSXFLdzRTaDBBMFg3S0ZwRmJBU3hOVzJhWXBua0RnTStYS0tZUkpkbVIrU0VBRDUxNzdybUhtYWI1Y1FDWGlzanNYUHVJaUFmQXhRQXU3dXJxZ3MvbmUxaEVIbks3M1E4em9iaGYyUXBnUXFtRG9QNjFObFRkQVRHdXliYXVabExJS1l0UWNaM1pkU0hjYlZwMUV5QlhRSEVnZ0JZUnVjOTJobjQwNDJjSWx6bytLbzY0NkNjRlJzRTZ5TWRGbHdMb040azRHRHR1d0xpOWNmVkpqMW9GT1VvVUY4b1NMQ3JFT1lkWjZnTmVKaENKaUlneXNEc3pVWW5zMmJQbmR3QjJaQ3orN1B6NTg1bmNHS0Fubm5qaWpXQXdlRXN3R0R4YVZZOEVzRWhWTi9TM240aGNDT0Qza1Voa204L25XKzczKzIrY04yOWV6aVFrVll4dDRJZG9WS2JhYk85ZkFPTTdnQndGRVM5RVppcXdTS0xlUjBvZEcxRStPbU5WSHhLSUszTzV3bDVjaW5nRzRkQlNCMEJFUkZTdStDYUtxRVRXckZrVDl2bDhpMFhrRzJtTHZiWnRYd3QyQXh5MFlERDRYd0RmQXZDdCtmUG5IMjNiOWtjQlhDSWlzM0x0SXlKVkFQd0EvS1pwd3UvM3Q2cnFjZ0RMVlRYUTFOUzBxempSVTVGc0FuQk1xWU1neXRTMjBIbUNLdDZYZGFYQTE3clFjMXJ0NHZEVFJRNkx5b0dxS3RBKzJOMEZtSTQ4cHYwWURpckc1YjFPcE5nR1YrUVB4VGovTUdBU2tZaUlLQWNtRVlsS0tCd08vOXpyOVg0VmlVbThVejUvL3Zubi8rVHZmLzk3dWM4WlZQYVdMMSsrSHNBM0FYelQ3L2NmbzZvZkZaRkxBQnpWejY2MUl2SlpBSjhWRWN2djk2OEZzTnkyN2VWTlRVMXJ3U0ZPSTkwbThQV1B5cEhsck8xempJaGlCZ0FtRWZkREN0azlZMm1vZHJEN3R6UjRkd293ZGpoanlxWmpvZnV3bUswK1pPUXJWZlNQb3hUdUhUZkFQZGhqajJ2RG5pSjFmRDRRR05HZHBZbUlpQXFHYjZLSVNtajE2dFU3ZkQ3ZjcwU2tlODR2RVpscVdkYkhBZnkyaEtGVm5FQWdzQTdBT2dEZnFLK3ZQOVl3akk4Q3VBUkFmeFBYbXdEbUFKaGpHTVlpdjkrL1ExV2JST1R4YURUNldITno4NllDaDA3RHJ4MkozeXRSV1RFTmUxMWNSWE5WakJtd1hpcDJURlJjK2lsVXlWMklaQzRYNktqV0JzOFFFc2c2YXJqN0tiWTBlTDdpMXZEZFU1YWgrM1V3cXNhMTJScWRDV1JoWjl5N2NDam42NXltYzRDaVZPSWVBSUR6SkJNUkVXWEJKQ0pSaVluSUQxWDE2dlIvdWxYMUpqQ0pXREJOVFUwdkFYZ0p3UC9PbXpmdlNOTTA1NnZxZkJFNUI0QzNuOTNISjZzWkwzRzVYUEQ3L1crbzZsTUFuckp0KzZrVksxYXNBeXNWeTEwSG1FU2tNalJ0U2VTdGxrYlBUd1M0S1hPZHFONDJmV24wbFZMRVJZUFhmalc4dHR0ekhHdzlBakNPTkJILzB3RkxvK3V6YmJ2cEpsUzNScnhyV3hicXAzdTlpb2lZQUU0dGFLeWZyenBRNHpMWEZzd1YwWTdhSlpGdjU5cTJwZEZ6c1VCK0VCWFAvN1kyeU0vYzRkQ1BKbFVqMm1iTHA0YzVWMWtLWXdHOFcrb2dpSWlJeWhHVGlFUWxGZ2dFM3ZMNy9ZOEErSEJxbVlqTTh2djk1d2NDZ2IrWE1MVDl3b29WSzE0RDhCcUF4Yk5uejNiVjFOU2NLU0x6QWN3SGNGd2VoemhNUkE0RGNHVnlQc1U5QUo1UjFUVzJiVDhsSW1zNHAyTFoyWVJFRXRFSklGYmlXSWg2bUxFay9LVzJCdTlxVy9SVEFqbElvZStZaW51bUx3MC9YT3JZYU9Bc3A3dE9WUDVmYW5pdndud1pRTllrWWl6aVdTVEFiTFhsY1lIK3A1aHh0aTl3KzIzYldBNmp1MTd4YVFEWms0aHFlQ0Q2NDhRZHFZYmc2MTBlNzRsdGx2MEFERXdzVHNRRk5RYkE2NlVPZ29pSXFCd3hpVWhVSG42TXRDUWkwRjJOeUNSaUVXM1lzQ0c2WWNPR0ZRQldBUGl5MysrZkF1QjhWWjBQd0NjaWsvSTR6R2dBOVNKU2I1b21WRlY5UHQvTEFKNVMxYWNzeTNycUgvLzR4NnNGdkF6cVh3Y1M3NU5IQTloZTRsaUllcWxaR25vRUFMc3hWd0FIOUozMHlmVnNZR3JXRFFYSFNXTHFESWhnUENEbnBLOVd4UzYzRG41T3hDN3h0b3JrbmhOUlliemM4NzRjbVd0YkFhNEZaRXBhY0hzTnNiNW93NnlVeHl5VGlFUkVSRGt3aVVoVUJnS0J3Rk0rbis5WkVUa2x0VXhFenZYNWZNY0hnOEdpVmlQUVBvRkFZRE9BdTVOZjR2UDVUaEtSODVKSnhkTkVwTi9uME9Rdzlka0Fab3ZJVllaaHdPLzNiMWZWTlVnbUZqMGV6OXBISDMyVTh5OFZ6K2JrTFpPSVJGUlFwa2Jmc2RKZUtoU1lsbTA3Z1p6WjM3R21MTVBld2NiUjB0RDMrcHBsNFphV0J1K3VWS0pSZ0FudFYyT1NadHRZTUtYblhiM2Vnbkd5U083RTR3Z3pDc0E3cFE2Q2lJaW9IREdKU0ZRK3ZnL2dMK2tMUk9STEFENWVtbkFvZ3dhRHdYOEIrQmVBNzF4d3dRWGVycTZ1MDFSMXJvaWNycXB6UkNUZnpwY1RST1Q5QU40dkl1anE2cko4UHQ4YlNEUitXUWRnbmFxdUd6OSsvR3NQUFBBQU8wUU92eDFJVkNLT0E5OG9FbEVCVFZtR3ZTMk4yQ21KNXh1SVN2Wkt4RXlxUFJyc2lHQnNTNk9uVjhPVmZBbjY3NG9zMFBXQW5ONGRnc3ZUWCtNeFFQWEI2Wk1qZDdWdDlXUWJvdjI4cW80V2tjTXo5bm5WVUwwcWo3QjdjRVlpV1llQkR6TW5nR29BTFVVNEZ4RVIwWWpESkNKUm1RZ0dnMy8xK1h4dmljZ2hxV1dxK3RHNnVycXZORGMzdDVZeU51b3RXVG40UlBJTEFHVCsvUG16VlhVdWdOTUJ6QVZ3ZUs3OU01akpDbzRqQVZ3RUFDS0NYYnQyUlgwKzM2c2k4aExTRW95QlFPQnRBRmtMUkNndjBlVHRoSkpHa2FhOW9lb2dTK1JrQXpKVjFSNEhHRHZVMEk0cWxhY25Md20xbHpxK3dkQ3I0V3gxVmMwVkd3ZXJnV2tHak4xUXRGWGJvVlhqYnNlT1VzUzA1V3J2QVZFWFRnSHN5VkNaWUF2RWdHNkRiV3gySXZSc2VwZlp3ZEpGY0xSdWRjMHliUE1ZV3pCWlJFZERwUlBRYlNxNnRRcm1DOFg4bmJZdmNNMnlZUjROeUVTSVBRRWlFYWh1QjlEcTBzZ3pRNmx1NjAvSDlaZ2F0VHhuR01BaHF1cFVBMXZGbG5VMW04TnI1UUdVL0FPUzlrYlhVYllhcDZyZ0FFUEZVdWhtUSt4bnBpOFo5Z1kyclVnbUVUVTVuRmtrOTNPNEt0WUw4RzhBVjZZdkYwaS9pY0NoMFpmU2s0aFFuWW5zamNKVDY5K3Vkb1kvMTdhdDZncEFqc3BjTGNBaWlOelNhemZJM3VuTHdxdUhLZWpoTmdxSlJPTEdVZ2RDUkVSVWpwaEVKQ29mQ3VCSEFHNVBMUkFSaDlQcHZBRlpPblZTMmRIbHk1ZXZSMkxDL0Y4QndMeDU4eWFLeUJtR1ljeFYxZE5GNUdUa1VRMlN4aVVpeHdJNE5uMmh6K2ZyQkxBQmFZbEZBT3VDd2VDSVREYVZRRmtrRWZWcU9Oc2RubXRzUTY2emdkbUNaR1pZREFDQXFLQUxRRXVqOXlWUis4YzFteU4vekpaNFNTUnF2QnNrNS9YWWQ5UXVpVnlYSzQ2V1J0ZXhBdk0vM1NkT2p4SFlLQm82dG5ZcHRnRkFhMFBWMXlGRzFtWUxhbHRIekZqVzlYcjcxZkJhTHM4MzJ5Q2ZGbUJ5cWxGRDR0cUF2YVluM3Rvb3kwMkpmL21BeGRFTmZmK1VocTdqZWt5TldkNkZxbnBwbDZRUys0bWdFbkVKWUFCUmVOSGFvSzhDZXJjM0ZsazI0VmNZVUVPazlnV3VXWmJoK0dMckZsd2tndkhhM2FBaWVTSUlCRWorVGoxdmllcHZhNWRHdnBONW5OWUd6eXNReVZJQnBrL1dMZ21ma1U4c0xZMnVZMFVkWDREZy9UWXdlZCthNUs4NG1SaUtpaWZlMm9DMXFycXNka3ZrVC9razlsb2JQRTBRbWRjck90VzJHVXZEdFFEUWRwMTdwcHJHajJJV1BpQVFRNVBuRkFVZ1FOc1U3K2EyQnR3eWZXbG9tUXp6QnlLdERaNTRzcE54Wm54L21MRTBmQVVBdEM5d24yY2I1dmRzNElUdXgwSHlkMlREUUd1RDQwVXg3Qy9XTEk0MERWTllMUUNPU1p3aE9aeFpFdys5TERwTTJPKzNJRjhxZHBOalVWbW5hU2UxUldZYXdKWnMyNnBxRE1ESDRydGhxZGY0UWE5WUZmK3VXUnI2VzJ1anQxY1NzY3lsR3NPd0lSb1JFVkVXVENJU2xaRzJ0cmJmMXRiV2ZnL0ErTlF5RWJsNjd0eTUzM3J5eVNmM2xEQTBHb1FWSzFac1E2STV3aU1BTUh2MmJOZjA2ZE5QRkpIdWFrV1JQSWUycFJHUmFnQ25KTCs2K1h5K3ZRRGVGcEczVmZWdEFHK3I2dHVHWWJ4dFdkYmJ5WGhvWDlLaVpFbkVsb1dlOTdiYXVFOUVEdTB2VVNEQXNSRGpudFlwbm9WYkd1WERtVlZzVTMrQmp0WUcrd2FJY1UrT0kxelZzc0Q5a3huTHVySTNDbERIanlEb2xVQ0VxcHBpZjNwNk1vR1lqL1lGcmxtMk9CNFNZRllmVitRQThINUx6Zmx0RFZYWDFDeU4vRGJmNHcrRVhnS3pkWXIzRzFGTHZ5S0FXL3FxcU9vT1RXWUM4cjFPbC9lcmJZMzJEVFZMSXIvTDZ6eFRQVCt3RlRjS1lPWklEUFU4RGVRUUFIVUFlaVVSaDJMbmRSaS8xL0Q4Q3BDUDVCTUhJQTRJVGhlUjAxdW5lcjdWc2hDWHoxZ2NYanVVR05vYlBCZGFnajhJeEpQN3RKaWl3SksyQnU4cHVqVDA2ZUZPSlBhbHJjSHpBMXZrSzMxdUpEaE9WWmEzTlZaZFhiTWtjdWN3bkxiN2IxYWx1N0dLbmJtUlFzTU9XeTQ0WUZua25iYnIzSXZoa0w5MnI3Unh1b3J4clo1aG9nRml2NVo1SE52Q1ZER00zL2M4dVA1VURPMXUxaWFXOWhxdWF4dTZUbm8rY0k1RWppU2lLRzZ1WFJaK3BxWFI4Mk1CRHVpMWdXRjlJOXQrSTBEcWRTRlcwaWlJaUlqS0ZKT0lSR1ZrdzRZTjBkcmEybDhBV0pTMmVMVEg0N2tHd0swbENvdUdTYkw3ODlNQW5nYndFd0R3K1h6VFZmVllFVGttV1hWNGpLck9GdW5qRFhnT0lqSUtpV3FYWTFJSms5U3RhWnBNTXZZMnJoUW5iVzMwWEtJMjdoR1Jxb0hzSnlLbmRFR2ZhVjNvbVZPN09OeGppb1BhcFpGN1d4cTlsd2x3ZnBZOUhaS29IcndzYzAzYndxcDZWWnlYN1h3cVdEcDlTZGZ5Zk9NekRHT3FyYmdQZ2huNTdTRU9CWDdUMmxBVnExMGF1VGZmOCtSanh3MFkxeHJ6UENLQ3M1QmZOcTFuWk1BWWhmSGJ0a2J2bk9sTFF0ZjBsZVJxbStyNWcwQXVIY1JwaGxYckF1ZnhldzNISTRBY09KajlCWEtZcXY2enJiSHEybnlTcDlsanFEckhBdTRYaURQUGszNnliWUYzRFphRmZqbVk4dzFVYTJQVi95ajZTU0IyRThOVzNMN3BXdGN6MCs2SXJodktlVVd4TWZYNEVOVXB1Z2hHNjFiWVBSNHlxZ29EVnh5d0xQUXNBTlRjM3ZVcWdGZFRxOXNidmFNeUg0UUNySjIrT1BLdnpQTnR2TGJxWUN2all3R0Z2bHpiVDJXbGFPUWxpRGZ0dnN5RTZKT1oyeW13dkhaWitLZXREZTRqVlhGOXI4ZSs2cHJhSlYzL3I2OXpsYkhVM01aTUloSVJFV1hCSkNKUm1RbUZRcmQ1dmQ2dkFYQ2xsaG1HY1gxZFhkM1BtNXViNHlVTWpRb2dPUVM1SFVCNnNzYncrWHlIWlNZWEFSd0JvTmN3dlh6bGtXU01BT2dRa1E1VjdVQ2lpM0dIaUhRQTJDd2lIZkY0dkFOQXg0b1ZLN1pqNU0vTFdQUWtZbHVqWjY2dCtJTklua21XWHFRV3R0NnZpM0MyTEVLUDV3UEQxbXRVc0I0aW83UHNlR25yQXVjUGE1ZkZ1cnU5S3lCdGF2d282MmtVTDhNVi92SkFJbFBGN3lHU1p3SXhTVVNnV05yKythcVYwMitMdkR1Z2ZYUEZjUWxjYlhIUHd5SnkxcENQQlh5dXJjRzdGVXREWDh1MnZyV2g2a3BBTGgzcWVZYXEvZk5WQjFxMjhWaldpckFCRUloTEZiOXVhWFJ2bXJHazYrLzk3NUcrczFRcmNPK0FIOXNHdnFXTGNHZm00M200Q2VSRUtENDJrR1N2aURqanBya0l3RWVHZVBwOTFjTWk1cVp0bUNpS2pLSS91V2ZHNHRCZkFHRGpBdThwY2RGUHBxKzFGWWRreG02cmZxbWx3ZE9yVXRESzhod2drTXRiR2p6SFp5ejh4NHdsNFlkU2QydVhZbHRMQXphSkpJWmNxK2hoVUhYMW5oZlJiaFpBMWVoNnA4MzIzZ3JvbDVJVnhnQUFBL3JWSEQrSDVHbjErSllHNzg2K3Rzbll2cU4yYWJqL0ppL0RJL1d6NC85YlJFUkVXVENKU0ZSbVZxOWV2Y1B2OS84R3dJSzB4YlV1bCt0U0FIOG9VVmhVWEhZd0dQd3ZnUDhpbzJOM2ZYMzlDUUNPRlpHalJlUTRKSktDdGNOeDBtUmwzRUVBRHNvMjlGTlZZWnFKSEtiZjd3ZUFUVWdtR3BOSnh3NEEyMVYxdDJFWWUxUjFONERkdG0zdk5rMXpqNnJ1anNWaXU1dWJtd3ZXeUdHQWlwcEViTGtSRSt5b1BDaUNYa2tXaFhhSjZpMXF5ZDIxMDhJYk4yNnBtbUVMcmxDVmIvWkt5b2ljM3I2MTZrcWdaN1ZZemJKd1MydWo5OHRJbTFjMWJSOVJPTDhQeExvckZkc2FxcTRBY0VLdldGUmpCdUpYMVA0TTRRRmRvTWpCYVJmMEltQ3ZTVFR4d0tFUW5BdElkWTc5Umx1V2ZCUEFad2Qwdmh6YXBucCtBRWhkemcxVTkwTHdCSUMza0dpZ2NKUUNad2pFbFhWN3djM3RDOXpOMDVkMUJiTEV2aURMSG9rL0Z1QVhndmk5dGl2Mjl1Z0lkSS9UUGNtMGpHTnNRVDBnRncvOHluSmNEaUN0bHZFWGtkd0pSSVcyQTJnV29FTlZSb3ZnSkdUNTNRTkFZajVCODAvdFYrT3c2Yi9DMW56akVHQWNSQkxOUXhTYkJGZ082QTRWbVNsUVgzcVNLY1BVMXExdUh6REFwT1ZBQ1dhbHFsSVYyQ0JxcjFRUkM4QnBBams1MTI0cXVHREhEUmczL3VmSU8rbVZ5UkJzVEIrN0hGZlhORUhQUko5Q04zZXZOK3laQXFPaDN3T0xmRFR2bktqSU9RS2MwM09oeGdFODFITXpyRU55M2thQnVMTFB6eWxoQUpERjZBSkNYMnUvenZ1UWJlQmVDR1pCOFgvVGwwWlc5Uk9MS2ZzcS92SUpmdEJkcVFjaDlUekZKQ0lSRVZFV1RDSVNsYWRiQVZ3TDdKdW5URlZ2QXBPSSs3Mm1wcWJuQVR5ZnZzenY5MWZidG4xb3NyUDNJU0p5a0tvZWx2eitZT3lyckJodTA1QjZzNW1XZE14VzVaaTY3M0s1VWduSTNRQjJweEtOSXJJbi9UNFNrOXBiU0x5UnMxVFZBaEEzRE1OSzNSZVJlSEs1QmFESDk2bnRBTVJ0MjQ0MU5UVTFaNGwvZkpabEJTTlI3eGVSclBEcFNXMUQ3UXRxbG5ZRjl5Mkx2QVBndTYwTHExcWdjbmV2UFNCZkJ0QnJ5R25Oa3RBdld4czlIeFBJMmIzT0x6aHY0OEtxc3c5WUhGbXBuMEpWbTBqMitmaEV2MUd6SlBidkFWemF2cmdVdXdTNG9uWnA2UC9TbDIrNkZsTmlEdTg5QXN6UGNjN0xkdHlBTHc0bFVRTWtobkhHZ1lZK0VpdS9xM2FHdjVCNW52YlBWeDFvMi9nZElPZG0yOGtXOC9zS0JOT0hOU3NncllxVHNrMjFxSUlsTTVhRWIreTV0R3NIRWg4TVBLd0w4WVZXVk0zSi84cHkyOWpvdVV5QWs3S3YxYmdDTjlWMmhKZGtOazFwYmZETUFYQi90dXBSQWNiWUxzL1hnUEFYQmhIUzc4eFlxSEg2cnhCS0xXaS96bnVTWlNLUXEvbVBxSGs2Z01JbUVRRUFhZ3RrWWUyUzBMTDBwVzJOVlo5V2xUdVI1ZE1UZ2JnNlkxVW5BWkVWZ3oycnJkcVJYczFuaURIVmhvNU9MMFVVS1dxaXJBLzZFaUQxKys3aXVON0RsYVhIQnd6VGJ3ODkxM0lqVHBLWTUxWkRyTVhGaUxLQW1FUWtJaUxxQTVPSVJHVW9FQWk4NWZmN0h3YlFYYTBpSXNmWDE5ZC9xS21wNlpFU2hrWmxLQkFJZEFKNEtmblZ5L3o1OHllbzZpRUFzbjBkaklGMWpCNHVZd0NNeVh6UG5xdjVSYTd0c2lVdk14bUdBV1NmR0c4QWxUQkRzM2tCUmtXaEM3T0dvZmg1endUaVBqV0xJL2UyTm5vV0pSdHhwSkdqV2h2Y1I5WXU3ZXJSVkVFQWJiSHRxOVF3WHN6VzJDS3U4bTBBWjdWNVBRM1o1czVUNkQ5ckowV3lEM0h1ajZwbHFuNWcrckxJNnN4VjArN0E1dmFyUXhkWkxzKzYzdGNDQ01RVGpubk9BY0lQRCtyY1NaWXAxK2VxS0V4MjUvMU10blhUYjR1OHF3dnh2amJiKzN5aVlxMVhnQ2R1WEZBMUYyblh0bjBoUm90bUg3b3IydmQ4YW9rS3JraTJ4UGFBMlNwZnlqVkVWMVd2bTdFMDhwdHM2MnFYaHRlME5yanJWWTBYc3M3UHFiaEdGK0xtUkt6NTB1YWFTZUdyWkZIUHBpSFRidzg5MTlMZ3ZSbUNySE1mS3ZUby9NOHhlS3J5bmRxbFBST0lBRkN6SlBLN2xrYVBUN0xNR3dvQUNqa2F3S0NUaUE3UlRmSDBYNUppUnVialZLSGRGZG9HSktiUXpwNnh3OHo4UFNrMExGa2F0RUFoa0xUSkRaR3NkczVJakNsNi8yNUZkWjJLQUtvV1JGN00xblJKWVBlcVVwN3hNNFNCY1AvVmsrVXY5WHJZYjZkeUlpS2kvUkdUaUVSbHlyS3NINXFtMldQSW0yRVlQd0R3S0xLOWFTREtZZm55NWRzQmJBZndYTGIxOCtmUG54Q1B4NmVacGpsTlZhZUt5RFJWblNZaVU1TzMwd0JNQlRBWlE1aVRzUXdWTFhrYUZXOGRKSHRGcUZyNGFhNzlCTkJXeFdvSWVpZmVSTTRFMEtzejY0eGxYYSszTHZEOEw0emV6WmdFY21aTFkxVWRzalNYVUdDM0k2NmZ5RXdBNVU5K1AzMVp1RmNDTVdYNnJ4QnFiY1JpSVB2MUtuQXFnQ0VsRVFHOEwvdXh0Y3VNaFcvb2EwZFpqSzYyQnIxRklmZGxXMitMTVI5QTkvVk5XSXc5clkzYUpaRGVqeVBCNTFzYnZLL1hUQTc5Y3ZBL3ovNXR1ZHA3UUpmZytHenJWUEZjcmdSaVN1M1NydGRhRzZydUJ1U2FYaXRGdkcxMjFSa0RxY0F6UlJmbHV0NnFjT2krTG85bldXSzRkT2E1aXRBcFhYV3ZXOE0venIyQmZTOWdaazBpUW1SSThjV2NrVTBTOWY0SGdqWUIycUVTemt6OGlpMjdVdC9YTEFuZkQrRCs5UFh0amQ0UDJ4bC9IeWJrck9sTFF0a2JxemprclI0TFZSdHIrM2s4QUlCdHlYTER0UHhPN1ZvelpTbjJ0alo2N2dYa1BlbmJHSkJ5bVpLaUVGSWZ2b3owT1grSmlJZ0tna2xFb2pLMVlzV0taMzArWDBCRS9HbUxqL0w3L1pjRkFnRU9hNlpoazVaazNORGZ0blYxZGRQY2J2ZlVlRHcrV1VTbWkwaDNrakdaZ0J5bnFtTWtNYkgvR0FEZWZnNVpTZ1Bxamp3ME9pOTdGYUsrSms1STYwSlA3bmt0VlR1ekYxTEs0YmwycWRrUy9ubnJWTTlIQmZMZVhudkIrRE1TQ2VHZXk4VmVlTUFka2Jkenh0RVBRNjAvOXJ1UkhmOEhqT3g5TnhUSWVUMzVhTG5XVXdPUkk3T3RFMkI1UHZQN21aN3dvL0dJeHdha1YvVVZvSE16anBsSzhNN0xja1lIQk12YXRuaSszTklvZDV0Mi9QN3B5Nkl2NTNzdCtZbzQ3SE96RklvbEloRE42M1ZDUlI4Um9IY1NFWUFBYzVGbkJaNUNvOU1tUm5wMThrMlovRnZzYVczRW0wZzBpT3A1SHMzYURHaDRDZFpPV1lxY3lhOHFtQy9rS3JrVTFTSEZsNmpTQzNYUFFkbStzT3BNMVo1LzAycm9WZ0JvYWZSY0xLcTlxbUV0Nkt5TVRpeXcxZjVNYTBOVnIrN3FGcVQzZks4aTcyOXRxT28xbllLS1JHY3NDWGRYSDgrNEk5d0dvQzF0eDE3NzJBWTI5anIrZ09nckVIdzYzNjNGamtlSGRyNEJTVldJc2hLUmlJZ29DeVlSaWNxWVlSaGZWdFgwSkNKVTlaWkxMcm5rVHc4ODhBRC93YVdpYTI1dTNvUkVRNVc4MWRYVmpYTTRIR05NMHh3ZGo4ZkhHSWJoRlpIeEFNWm80czM1R0JGSi8zNjBxbzVDSXNubkZoRVhFbFdEYmxWMXBTMGJhb0t5aU1PNGN5VDhSSTZFb3FXZmZiTXVWYzFkSFNVUHdOcllZSDBtTHVhL3N3enY3WlZBQlBTQjJzV1JlL3FPbzIrbXMrdUYvcmJ4bUxFM3c1cXplZS9RR3QyWWZUVVkwbDdWV3RsTXV4V2RMWTE0UjlDNzhsTkZwbVl1TTlTKzFSWXpTeEl4U2VSZ0FiNXBHNDV2dGpZNC9nM2dOdzVQNko1cHQ2SXo1ejRESVpMem1nM0o3NXBOUTliYk9Xb2xzMTF6SDhGczY3ZkRzbUo3OW54NDRTdWNOZEg0S2FkSmUwUGIyMGJsZUVvWjV2Z3NDd2RtcHFsTld6c0FRQlNYUVl4ZWpYZXlQZ3VJY1YyKzV4VEloeUh5NGQ3THRSTkFIMU1ZNkVHWlp6ZEUyM05zbkJkVjZaeXhKUFQwVUk1UlFLbm5TMVlpRWhFUlpjRWtJbEVaVzc1OCtRdCt2Lyt2QUxyLzhSZVJRM2Z1M0hrVmtIMXVLYUp5MDl6Y3ZCTVlXc09NdnN5Wk04ZFRYVjN0TWd6RERjQWRqOGRkSXVJMkRNTWxJbTdMc3JMTmtXZGozNXZGSXRESnVaS0JRemptbUw3V0hyQTB1cjZ0b2VxN0t2S3R2ZytqZTlRVnZuYW8wVVFON081dm13bWIwTm1XT3kwMXBLU3dRTElrUjFPTUxYa2ZSMlZIMXVIamlrbVp5Nll2NjNxOHJkRzdTSUZGZVFSNElvQmw4YkQzbHBZRjlnMHpsa1dHWEZFdVdSUENTV3JuZGMzT3ZaRWRYZDRjUC9vczE1ejdmTnIvc0cwcFliTUs3V2RZK2NHSTU5K0xlb2pFNkZVeHE1QjNpblQydk9rbGNMV0ViRFg3QUFBZ0FFbEVRVlFsdXF1bkxWUTlJQklaWWlWaVdVdTlOMklTa1lpSUtBc21FWW5LMzgwQVBvaTBUczBpc3FpdXJ1N3U1dWJtTXVubVNGUTZhOWFzQ1FQb05kRi9QL1lBeUZrU045eFV4RHZjS1VSa2ptM013aGJaMWU5R0lxT1JhR3J5MEZEQ3FkM1IvNXZ1SGVNeEt0YzZ4YjQ1NFFaREFETlhBTnBmQWlsOVc0RXpSKzFuS052U21pV2hiN1UxZVA5alEzOHFJb2ZtRWVna0VlUDNyUTNlbzJ1WGhyNldiMXc1NUt5UXMxWHl1dWJJV0RnbFp4c1l5WHJOTkRRaXZidHBPMHk3aUI5cTVLZDFrdXNveVp6RFVoQkNGQ2JRZC9PZ0VZeEpSQ0lpb2o1a24waUhpTXBHSUJCNEJVRG1SUC9USEE1SFl5bmlJYW9RZTFIRUpDSlVkeFR0WEVrYkY3cG1RL0dEZkxZVmxXV3REWmc0bFBOdE5mci9lWGE2WEwwNlFxY0ZNYlNma1dqT09qS0JQWUJyMDZ6YktwQ3pzcTltYWVpUjJsajRLTEgxY2xWZEJkWCtFeENDbTFzYTNlZm5IMWUyWStTK1pzREk3NW90ZDg3dEZKcDNCU2ZsVDRFVE01ZkYxUGk5TG9LanBqTjhoY3NPalU3L2d1Z2NRRnN6RHZLaUl4NmFtcm10eXc2TkZzczZTaFU5LzU1VUh6UWxOQ1Z6VzBkVk9HZHRzSWhqVHBhbDFXMmpQTDhlN0xXUEFLbWtLWk9JUkVSRVdiQVNrV2dFc0N6ckc2WnBmZ3hwVlNjaThsVy8zMzk3SUJBWW5ybTFpUFl2ZTdHdkMyZmhTZmFCa2dyOTE0d2w0Vk9HKzNSNkNWeHR0dU1QSW5rMmp4Rk1VWGh1QThJZkgrdzVZMVd1V3FDZjVpRnFuSnE3ZmxKNmRab2VDSWVsRzJObXJvUExjZmtjSTVGSWxlbFpqd0M4bFcxNTkvcGZJUWFFN3dOdzM1Wkc3L1FJOUJKUitVUnlHSFAyZldCK0FjRGY4NGt0Ni82S2pacnJrbFdPQTdDbTM0UFlSczZmalVENnZHWWF1RTJOVllmRWdRTjZyNUhUMnJkNnZsMXpWL2ptOUtXdGpaNUxvUGdkSU5WcGk3ZUk2Z2VtM1lITmJZMmV1YXJ5U1BvK05WdENVOXVtdWErRWJUd0trY1FqUk9Ramx1MDlNbTdxNTJZc0RxL05LMWdEcDJkZklWZTBObFJ0cUYwYStYNWV4OG5jVzdTNmRhSG50SUhzWTlpNmNmclNTREdHZkJkOGZrNGlJcUtSakpXSVJDUEFpaFVyM2dUdzIvUmxJaklSd0pkS0V4SFJpTGNEUmZ3Z1RhRC96ckhxMk8xWFkreHduNjkxaXVjN0VQeC85dTQ5dnMycS9nUDQ1M3VTdGttMndjWnVyRTJCclNDQ2dDaWk2QkRHZXNFSmlnb1RRVzRpRE9nRmhpQUlLZ3l2ZUVHUXRXT2lvb0NBT0VRRmRhenRSdUdIZ2hma2ppSnJCemJwTnJheGpXMUoyaVRQOS9kSDBpMU5ucVRwMnVicDVmTit2ZnJxZXM1NW51ZWJMRzJTYjc3bm5LUFQyeFZZTDFEYjZrU0JuQjJzODUyMnQ5ZTBqQ3RqbDlqTWk4ZzUyYnBjVnZ5dmUzdHRBSmg1UjZSRFZZTjJmUXBaMEhsbC8wbGpoZWZUMmZza3IxMktBV0I2WTZpcnZESDhZMzlUNkJoUmZFcVJaYjFJMVFFbFV0SlpMdjIvckoyQ2pNMDU3R05BMXRzTXhQTyt6WlNmdUpxUFordFR4YlhCQms4VkFHeTdERk02NjN3L0JlUTNhUWxFQUppdUl0OWMzNERwRnJRSWdxbDl2dDRETVphOHJJSyt1NjBMamhJTHp3VHFmWGQxWGw2U3NVdDJuMWlXd0VDUjQzZGF2cjMzZnkvazNWQjVlaUJmbHNpVmUzY3RJaUlpR2twTUloS05FajA5UFRjQTZFbHRVOVdyS3lzckJ6VUZrV2ljZWhzRm5NNHNsanh1Mnc0cENSWDdyaHJLYTYxdjhKd29BdHR6aXVvUEo4VEQzOCtZNnBoa0NlN1lkaG1tN00xMUZiZzYxNVRvUUszM0RJR2NhSCt3N25TamUxQkp4QVJaWmRzcTJGZDZmRi9QZGVSYnRaZ29rSy9hOTZybGNsbVA3VTFFWlUyaFAwRFYvdG9pRS9XQ1BLdEZiWlRmM3YyNnFuYllueHZWWGJVbE5ibU9EOVFXSFMyQ00rMzZWSFd0djZsN1VOV2g0OEdtZWw5cHNONTdackRlVjl0Wjc1bW4vZXlncElMc1U5aEZ4TExNdlowTm5vdDN1bnovRnNGRjJjZmkvSmpsZTAwc3lWaGZNYkRGOHdVTDhySkFNallJU2xZbWZrRXM4NTlBbmZlUnpsclA1N2N1enR3WlBiakYrMEVJWnVTS1ZhRy82cnlzT0s4cTMxR0VzN1NJaUloeVlCS1JhSlJvYTJ2Ym9LcDNwTGFKeUFSanpIWFpqaUdpckxhamdMc3psODRJUHdQVjEreDc5YXVkOWQ0citrMCtMSUVKMVBsTzdhejNaZDBKK08xRjJEZXVjZzhnTnMvdityK3lYZUZsaysvQVZpUDZIYnZqQlppMTArVzdMVmNjMlFpa1ZNWDdXRmVkNThEMHZrQ2Q5N05xY0UrMll4VzRlOFl5N055YjYvYUp3VVJ2ejdvZW9lQzZRTDN2RzNaSnUvV1hlZzdxTWQ3SElISlFsZ0R2SzcwOThyL1Vwa0FkcGdicWZYL3NxdmQ5b04rNG9PbVZaSW5US3JiTEx6SFlEYkorbkszREV2TlFvTTc3V2J1K3JqclBDU3BGS3dHeFRab1k2RjVOVlIxUGd2WGVxeVBRdFFyNXRRSk5Bdk40c043NzEyQ3R0OXh1Zk5jaVRGTm9WYTV6aW1CL1VYTW5nTFMxQ3ZWMVZWM2JaeXowditMU0Z6TE9ZWm4xa1A1Mk94Y0RrVStJTWIvYUdmTms3czV1NlhtNWp3Y2dNbEdNNjVIMURUbDJDUis5K0I2SmlJaklCajl0SXhwRkxNdjZwakhtRWhGSmZSTmNOMi9ldkIrMnRiVnRjQ3d3b3RGbkt3cFppYmdFVnFCT3Z3MklUU0pOakFDM0JldDhsM1FLZnVNQ25sZm9KbGhRZ2JXUGlxdkNBdDRmM0l4VElKZ3B3Sit5WFdkWGtiZEpJTGFibDRpRnIvUW1yRW9sdkRTZzNscmJTaVhndk02NmtnZkxtN3IvUE9EYkNmbEFYUEJhb043WEN0WFhSV1NDQmN3RmNIaldwZnVnNFdKajNUclFhOW54TDQyKzBGbnZma0NBczdNTStYcHdncTgyVUtkdEFEcFY0QmJGWVRIZ0JJSFlQeDVVUTBYR3VpbTkyVVFoVmpGT3NZQlRBblcrNXlIV1F3cjhCVEY1dldoaWVKdG5GNHAzbWFMWktrV2ZVdWcxZHJkZm9FL3UvYTFOOEw4VlhoNlk2VjJjcGVwc0VvQUhPK3U4M3hXUnA2QzZHWkNKRUJ4ckFlL0wrbitpZUtWc2VpUnIwcGVBcm5yZnB5emdCNW4zb1J5blJoOEFjSHg2ajFYa1BVOGdKWDBhVlZkRGNKek5sT1dVSVhoc1lsSDRyTmc3aUhmN3ZNc0FPUWVxTzRvc1BidEhjRUI2REdYVFE0OEZOdm0rSllJYkFJMEo1RnRpeForT0cvTUxTVnZ6VTZILzlHK00vQ0MxcmZOS2VEVnF6c3E4YmZvNklIMm5RWXNjR0xlOEQrdkNjS1dzNkR0YmdvaUlpTVllZnNwR05JcXNYcjE2QzRBZnBiYUppS2U0dURpdkhWaUphTGVDSmhFQm9Ld3A4aXRWL1VQV0FZTERCTGpSQW42bmtLZlV5RjhzNDFxcGdrWVJYSWlNeXFTK2d2WGVNMFVreThZbytrenBzdkN2ZDE5cUtib05rS09LMmR5NXQyczFKcE1rcDBCa3NRSVhDM0I0UDRkY08zTnBkL3ZlWE12T2hKNXdyUUt2NWdod0trUk9oOGhpZ2RSRHBGSWthd0pSMWVEY2Z1TVRIQTJZYnduTTQrS1dRQ3ppMjduVDVYdGJwZWhaQUYvUFNCd2x6dzFvMWlyQ2ZNa0s5SWdWK3d5Z1dUZlpFcEU1QU02RHlKY2dXQVRnZmRuR0t2QjJzWW1mSmtzUUcyeHNZMWtjdWpCN3I4eDlxeGI3cDdib0VoZ0FpOUpIcXVBT3FHUkpvcXNGeFhmODAwT25UTGtOMjZaTlFBOUVXNkRZQWtCS0VNbTZvN2tuaXVXcUdnVndaK20wMExkTGwzVTNpNGFQVXVqREtlZVBBZkVMWlFYaWZRNk9laThTWkU1eE5vcHJGZmg1NXMyVjQ0TXpmY3V6eFdKN3U2QzdCdktsUUhmKzV4K1Uzc2Q5enNwd0lpS2k4WXBKUktKUnh1MTJmdy9JV00vcy9LcXFxcXh2Q29rb3d6dEl2RW5NVE80TUV3SFVFdzZmQzlXL0RmVzVBdzFldjZWeVI5WUJpaThKMEdlYWIxbGorRUZBbjdFYkxpSmx1NHA5dHd3d2pLd1ZrdG5Ed3MvOWplSEdnUjZYeTM1M1lyczdacDBDNkg4R2N4NVZqU3JrMHZLbDRZZjdIejF3SXZpZXZ5a3lKQnVYK0pkRm56ZXdUbGZGOXNHY1J4VWJSUFNVb1V6cWpsZGlmSDFlWXdjMmU4Nkd5S0Y5QnFtR1hEM2hsU1hoMFBlVGlVRW9zQktxY1FWZVZjVkgvRTJocndhM2VFc0Q5YjV2QmRYWENUVjNKeFBoRTNjYW0ybklTZDFGK0ZraU9TNjFnYzNlL3dUclBWOG9tNDd0NVkzaDA2RldGUlF2Q3ZERDhzYWVsL3FFMUlBUzBjeE4yMVN4ZGRaYjRUOTVRcUVyb2ZwR2VqK0FMM1EyZUM3TzU3NVJsZWY4amVHSkEva3Fid3hmbTgrNWlZaUlhSGd4aVVnMHlxeGN1ZklkVmIwK3ZWMUVsamtSRDlFb3RSMko1OEIrZCt3ZFN0UHZ3bzR5RXo0UnNKWm5YYnV2SHdwOXArL1BFRmo0cFVpMkRWSDBRWDlUK0dtN0hySHNOMkFCQUFHKzJOL0dISDNHeCtOWHFlcnY4aHV0bHFoK3o5OFl1amc5dVRrVVppMlB2RkZzaFk4RmNNL2UzYy82dWhpY1VONFV1bk9vWTRQcVRyRzBvYXd4UEtUcjJaWTJkcThxTnZGakZQcjN2WXNMTFo0bzN1OWZHclpOTEZOZllpSFhZLzI1NlkyaHJ0NGZkQkdLQU1sWXkxUWh2eTY5RTZIcGQyR0hpTjZzUUxOL1d1aVRScTFUL1R0RHh4aFkrd1RxdkE5QnNRN0FWNEcrYXcrcW1BYVhwUmxydXdZMmVXc2gyTDBMdEVBcUZPYXV3Q2J2YThFNno0VmwweU5QbEUwUHZhOTBZL2pHOUdPRGx1ZExFTWxZMDFHZ2Q4c0s5RXkvQ3p0Y1JpOUkvNzFTNkJPVFlwR0hjdHdub3cwckVZbUlpR3d3aVVnMENyVzB0UHhFVmZ0TTF4T1I0NnFycTg5eEtpYWlVYVozRTQrQ2JhN1NTNWFpMjk4WXVjeUYrSkVBN2xGZ1c3OEhxZTVRMVQ4bzlBei90SENmMy9OZ25mZEtpRlRhSGdidGRzWDBLOWxPVzdZcy9GZW9abjNqYnhuejAwMFhZbEsvOFFHd0JIRi9VL2gwc2JSQmdmWDJOME9qcW5oTU5IWnNXVlA0SzhPUlFPdzFZeGwyK2h0RDV5ZnY1MTlBc1RuWGVGV05RdlVwQS8xODJjYndZZjBsMDJhVllJZEFiMWJnMVh3U2xRcHRoK0s3UmU3d3dXWExocmI2c3RmTXBkM3Q1WTNoRHhuRVA2YkFTb1dHYzhlRWR4VDZzRmc2MTk4VXFwbCtaOGoyLzQweStaZUZId0x3emVTVTRkMVU4WXBCck0rYW5GM0Z2dXNGVXBGK0RqSFIyM3YvWGJvejNPaVQwTUp0MnpBeGJzeFJnWW5lbDFWY3pSQTUzVzd6RzRYK1V5UitzVXJtNzVCQW9yMlZqWDNhUmVhb21KOEhObnYvRzlqa3VSQlQraDdiVmVjNUVKSzVRN2xDZTJDd3V6SjUxdExJRXhDa2JNQ2t2L0p2RE5kTXZzTisxL2RSaWtsRUlpSWlHM3lDSkJxbHFxdXJUeFNSdHRRMlZlM3llRHlIUFByb295R240aUlhSlQ0RjRHRUFmZ0JkL1l3ZFZyb0VKdmhXMFZFQzkyRUFwcXJvWkJYcE1aQ2RvcnBlVFB5MS9hZjIvSGNrckZFWHFQTjhEV0srYWRlblZ2eVE4bVhkYXdGQUY4SzFZWC9QOFRIZ1hXSmhHbUMyaVNEb2M0ZWVuSEpiSGtuVFlhQ0FiS2dyUHR3UzF4R0FURlcxSmtNa0RORXRVQVJNVCtTWjBqdXhWMzg3dDEyR0tXRzM1Nmk0aFlORVpMcEN2UXJwRnBVZEFEcU55M294ZlhmblF0Q0ZLTzZhN3YyQVpYUU9WUFlUMFVsaXlYWUFXOFRJNjdNMmhwN0xXQStQQnFTenR1UmdpTXdUeUQ0SzZ6Lyt0N3BYcGQ2blhaZjVqckZjK2t4R0lsRDFjWDlUZUg3NitUWmVnWms5Y2UrYnR1dG9BbERGczBaeFU5bXkwS01BMEZudi9aNUFydG5kRHcyWE40WjlXeGRqOHE2bzkrc0tOR1JiODFPaFQ1UTNodWNCeWQzZk4za2ZGNUVUMHNjSjhOT3l4bENmOVJ6MUFuaUNFM3ovZ3VBaGYyUG9obXozVDZEZTl6eUE5NmJmaHZLbVVMKzdtanZreHdBdUI3QVBnQjBPeDBKRVJEVGljSGRtb2xHcXBhWGxpWnFhbWo4Q09MVzNUVVJLdTd1N3J3ZndOZWNpSXhwVlhFNEhJRXRnQWRIbkUxOWpReUtKRW5rQ3dCTk94OUpMQUVWVHp5c0FYaG5xY3ljcXNFYlc3UVVTbTY0QTRiOEMrS3ZUc1l4VnljVDUycXdEWEJBb0loQk03Tk51a0xFc0NRRE0vREUyZHRiSmZVaHNwcFJDLzZPS1p3WHlmalY2ZmFET2U2V0tUQlBneUw3RHBBTUFFc242OEZXZGw1Y3NoMlYrQ01nbjA2OGxLai9zL1hkd0U2WUFLRTBmbzRxdDduZ280eldGL0JLUkxRMmg0Nll1eFR2cGZhTmNid0tZaFJaRVJFUTJPSjJaYUJRVGtTdUJqQ3FTcStmUG4zK2dFL0VRalRKOGswaEV3NnEwTWZSUFFEK2wwSjdkamFvUDVab3U3emF4VzNaUGtWZnRGRmdYbFcwTUgrRTI4ZTlBY0JnZ3gwSGtwSXdFSWdDSTl0bmdxUHoyN3RmOWplSFRET0lmNjdQWmtPcEQvcWJRSDN0LzlEZGhDK0tZQitqcmZVOW9YYlAvY3J4bEYrY1lUQ0FDZTE1VDhUMFNFUkdSRFQ1QkVvMWlxMWF0V2d0Z2FWcHppZHZ0SHVpdXFrUkVSRFFNL0UyUjFiRDBRaUJSMmFkeExNNDFmdGJTbmxjaGNpK2dYeW96NFVQS0dpTS9seFdJejFyYTg2b0NiMmM5VVBVMUZJVy9aOWRWMnRpOXFxd25mSlNvWHFPcXdaS29YSjQrcG54NU9BakJmSVd1UzU3dnQvNm15TThIY2x2SEFGWWlFaEVSNWNBa0l0RW81M0s1YmdReUZqTS92YnE2K2tRbjRpRWFKUXdTbTNvTTI4WWVSRVM5eXBkRjdsUG9VcGRvZmZueWNMQy84ZjdHMFBuK3h2Q3RzaFRkcWUwQ1BLM1Fua1Jsbys0Q3NCR0tGNkg2b3lKMytNVHlXN01uR2VWT1JNdWF3ai93UjhPenMyMmk0MThhRHJoak9sK0JsY1Vhdm1BNE56OGFvWG9yUnBsRUpDSWlzc0UxRVlsR3VaVXJWNzVUVlZWMWd6RW12U0p4R1lBak1QN2VBQkRsbzNlakFXNHFRVVFGNGQ4WXZuS3dHOW40RzBPbjlqOHFON2tUMFZ6OXM1WkgzZ0R3OGNGZUJ3RDhqYUdqaCtJOEJkUzdnUlVMTFlpSWlHendDWkpvREpneVpjb2RTRnZZWFVRT3I2NnV2c1Noa0loR3V1TGtkeVlSaWFnZ3VCUDJxTkJiaWNqM1NFUkVSRGI0QkVrMEJxeFlzU0l1SW90c3VyNDdiOTY4eVFVUGlHamtjeU5ScFdzNUhRZ1JFWTBZVENJU0VSSGx3Q2RJb2pGaTFhcFZqNnZxdmFsdElqSzVxS2pvVnFkaUlockJlcGZ6WUJLUmlJaDY5YTVCeWZkSVJFUkVOdmdFU1RTR1JLUFJMNm5xdHRRMkVibWdwcWJtSTA3RlJEUkNjVG96RVJHbGl5Uy91eHlOZ29pSWFJVGl6bU5FWTB4TlRjMFhBZndzcmZtMUxWdTJIUG5zczgvbVhFeWRhQnhaRE9BV0FQc0IyTzV3TEVSRU5ES2NBK0JlQUFjQmVOUGhXSWlJaUVZY1ZpSVNqVEhOemMwL0IvRFh0T1pEOTl0dnY2ODRFUS9SQ01VcUV5SWlTc2RLUkNJaW9oeVlSQ1FhZzZMUjZJV3EycWZxVUVTK1ZsbFplYmhUTVJFUkVSR05jRXdpRWhFUjVjQWtJdEVZOVBqamo3OEc0SWRwemNYR21Qc1dMbHpJRjhaRWV4YlBKeUlpNnRXYlJPUjdKQ0lpSWh0OGdpUWFvOXh1OTAycTJwSGFKaUpIYjkrKy9ScW5ZaUlhUVdMSjcrNmNvNGlJYUR4aEpTSVJFVkVPVENJU2pWRXJWNjdzTnNaY1pOTzFoTk9haVJCQ1luT3g0djRHRWhIUnVOR2JST1J6QXhFUmtRMG1FWW5Hc0ZXclZqME80SjYwNW1KanpIMkhIMzQ0WHlEVGVQWU9Fa2xFcjlPQkVCSFJpTkc3MUlYSDBTaUlpSWhHS0NZUmljWTRsOHZWb0twZHFXMGljclRmNy8rZVV6RVJqUUJ2SjcvdjYyZ1VSRVEwa3ZSV0l2SURKaUlpSWh0TUloS05jU3RYcm54SFJNNU5iMWZWSzZxcXF1WTVFUlBSQ0xBbCtYMktvMUVRRWRGSXdpUWlFUkZSRGt3aUVvMER6YzNOYTFSMWVXcWJpSWd4NXY0RkN4YnM0MVJjUkE3YWxmdyt3OUVvaUlob0pPbEpmdWVTTDBSRVJEYVlSQ1FhSjBUa2FsVjlNNjE1Vml3V2EzSWtJQ0puaFpQZnl4eU5nb2lJUnBMZU5SRkxISTJDaUlob2hHSVNrV2ljYUc1dTNnWGc4NnFxcWUwaWNrNVZWZFZwRG9WRjVKVGVhcE1ESFkyQ2lJaEdrbmp5ZTVHalVSQVJFWTFRVENJU2pTTXRMUzEvQVhCcmVyc3g1aGNMRml5WTdrQklSRTdwclRZcGR6UUtJaUlhaWJUL0lVUkVST01QazRoRTQwd3dHTHdPUUh0YTg1UjRQSDZQRS9FUU9TU0N4SlJtVG1jbUlxSmV2V3NoUm5LT0lpSWlHcWZFNlFDSXFQQXFLeXVQTmNZMGk4amsxSGJMc3E1c2JXMjl6YW00aUFyc2NRQWZ3dER2d2hrRHNDMzU3emlBSGNtMkdJQ2R5ZS9keVg5SEFXeElqdThCc0M1bDdPYmtsNTE0c20vVEVNZE9SRFNlbFFJSUF2Z2tnRWNkam9XSWlHakVZUktSYUp5cXJLejhtTXZsV3BuYXBxb3h5N0krc25yMTZuODRGUmRSQVowSjRGY0EzRTRIUWtRMFNGRWtQb1I0RzRBRklBQ2dDNGtQSERxUitMQWlBdUMvQUVKSVROZnRTWDZQcFgzRms5OEx3V0JQOVY5eDhtZEJZazFDQWVEQ252VUozUUJtQWRnL0dkODY3UGtBcGh1SjJ6WFlDc0l5Sk82N2p3RllOY2h6RVJFUmpUbE1JaEtOWTlYVjFUZUx5TFdwYmFvYWpFYWpSN1MxdFczTGRoelJHT0VDY0RTQVo0ZnhHaVVBOWtQaXplKytBQ1lpOFlaNFd2TDZFd0JNVHY1N0tvQjlrc2Y1QUV6SG5qZlBrangrV2ovWG01UnliaUtpOFM0TzRFa0FseUtSUU8zUGRBQnZnVWxFSWlJaVcwd2lFbzF2cHJxNitra1JtWnZXL2xoemMvTUNSeUlpSWlJYWZ3U0pxYlNIcExUNUFCeU14QWNSQURBbDJlOUY0Z09HQ2lTcThzaWVBbmdkd1BrQW5zbnpHRGNTbFp2VkFGNGVwcmlJaUloR0xTWVJpY2E1eXNyS21jYVlWMFJrYW1xN3FsN2IwdEx5ZmFmaUlpSWlJbkxBUGdEZWNUb0lJaUtpa1loSlJDTEN5U2VmZkpKbFdhdEZaUGZmQkZXTkFaalgwdEx5RndkREl5SWlJaUlpSXFJUmdHc21FUkhhMjl2Zk9Qamdnd0ZnWG0rYmlCZ0FwOHllUGZzWDY5YXRDenNXSEJFUkVSRVJFUkU1empnZEFCR05ETTNOemQ4QThIaHFtNGpNZExsY0s4Q3FaU0lpSWlJaUlxSnhqVWxFSXVxbDhYaDhvYXB1VEdzL3FicTYrbHVPUkVSRVJFUkVSRVJFSXdLcmk0aW9qK3JxNnJrQTJrVEVuZGIxdWVibTVnZWRpSW1JaUlpSWlJaUluTVUxRVltb2o0Nk9qczZLaW9wdUVhbE82L3JFN05tei85VFIwYkhCa2NDSWlJaUlpSWlJeURHc1JDUWlXelUxTlNzQmZDeXRlYjJJSExOcTFhcjFUc1JFUkVSRVJFUkVSTTdnbW9oRVpLdW5wK2NzVlEybU5jK3lMT3RQQ3hZc0tIRWtLQ0lpSWlJaUlpSnlCSk9JUkdTcnJhMXRtMlZabjFiVmFHcTdpTHd2SG8vZjdWUmNSRVJFUkVSRVJGUjRYQk9SaUxKYXQyNWQxOEVISDd3TndJSzByaU1xS2lxNjI5dmJuM0lpTGlJaUlpSWlJaUlxTENZUmlTaW45dmIydjgrWk02ZGNSTjZmMnE2cWxRY2ZmUERmMjl2YjF6b1ZHeEVSRVJFUkVSRVZCamRXSWFKOG1KcWFtajhoYmFNVlZkMmxxaDl0YlcxOXpxRzRpSWlJaUlpSWlLZ0F1Q1lpRWVYRDZ1bnArVFNBdjZjMmlzZ0VFV21aUDM5K2hVTnhFUkVSRVJFUkVWRUJzQktSaVBJMmI5Njh5Y1hGeGM4QU9EUzFYVlgvWjFuV0IxZXZYcjNSb2RDSWlJaUlpSWlJYUJpeEVwR0k4dGJXMXJaTlZlZXJhcDlrb1lnY1lJeHBuVHQzN2lTbllpTWlJaUlpSWlLaTRjTWtJaEVOU0V0TFM1ZUlWQUhZa2RvdUlrZjRmTDQvSDM3NDRjVU9oVVpFUkVSRVJFUkV3NFJKUkNJYXNPYm01cGN0eS9vNGdKN1VkaEU1dnF5c2JBWDR0NFdJaUlpSWlJaG9USEU1SFFBUmpVNGRIUjMvbXpObnpvc0FQaWNpdTlkWEZaRkQ1OHlaNCsvbzZIakV3ZkNJaUlpSWlJaUlhQWd4aVVoRWU2MmpvK08xaW9xS3pTTHk4ZFIyRVhsL1JVWEZ4UGIyOWhhbllpTWlJaUlpSWlLaW9jTWtJaEVOU2tkSHh6OHFLaW84QUk1UDYvcElSVVZGVVh0Nyt4b240aUlpSWlJaUlpS2lvY01rSWhFTldudDcrK281YytZY0xDSkhwWFdkTUdmT0hLdWpvK05KUndJaklpSWlJaUlpb2lIQnpRK0lhRWhNbmp6NUFsWE5xRG9Va1c5VVZWVmQ3VVJNUkVSRVJFUkVSRFEwV0lsSVJFUGkxVmRmMVlNUFB2aTNxcnBBUkdhbDlvbEl6ZXpaczNkMWRIVDgxYW40aUlpSWlJaUlpR2p2U2Y5RGlJanlWMWxaT2RYbGN2ME5RRVY2bjJWWkRhMnRyWTBPaEVWRVJFUkVSRVJFZzhEcHpFUTBwRmF2WHIxRlZVOVExZGZUKzR3eFM2dXFxaTUySWk0aUlpSWlJaUlpMm51Y3preEVRNjZqbzJQSDdObXo3eGVSVTBWa2VscjNxWFBtek5uZTBkSHhqQ1BCRVJFUkVSRVJFZEdBTVlsSVJNTmkzYnAxNFFNT09PQitsOHRWRGFDMHQxMFNQbFpSVWVGdWIyOS8zTUVRaVlpSWlJaUlpQ2hQVENJUzBiQjU0NDAzSWhVVkZmY0IrQ2lBQTlPNlQ2aW9xSmpaM3Q3K1p3ZENJeUlpSWlJaUlxSUI0TVlxUkRUc0ZpeFlVQktQeDM4SFlFRjZuNnF1aUVhalo3ZTF0Y1VjQ0kySWlJaUlpSWlJOHNCS1JDSWFkbXZYcm8yWGw1Yy9hSXc1VEVUZWs5b25JdTl4dVZ6SHpwZ3g0K0ZBSU1CRUloRVJFUkVSRWRFSXhFcEVJaW9rcWFtcCtSbUFDOU03VlBVWnQ5dDk4c3FWSzk5eElDNGlJaUlpSWlJaXlvR1ZpRVJVVU8zdDdZOVVWRlJNQm5CY2FydUkrRlgxbElxS2lvZmIyOXQzT1JRZUVSRVJFUkVSRWRsZ0VwR0lDcTY5dlgzVm5EbHpWRVJPU3V1YXFhcG56cDQ5KzgvcjFxM2I0a2h3UkVSRVJFUkVSSlNCU1VRaWNrUkhSOGNUczJmUDNpNGlIMHR0RjVGOVJlUzhRdzQ1NUcvdDdlMXZPQlVmRVJFUkVSRVJFZTNCSkNJUk9hYWpvK09aaW9xS1RsWDlwSWpzWHFOVlJEd0F6cGs5ZS9iNmpvNk9memtZSWhFUkVSRVJFUkdCU1VRaWNsaDdlL3R6RlJVVnJ3TDR0SWlZbEM0aklwK1lNMmZPbEk2T2ptWUE2bENJUkVSRVJFUkVST01lZDJjbW9oR2hwcVptQVlEZkFTaEo3MVBWVmRGbzlJeTJ0cmFkaFkrTWlJaUlpSWlJaUpoRUpLSVJvNmFtNWhnQWp3S1lsZDZucXErcTZvTFcxdGIvRlQ0eUlpSWlJaUlpb3ZITjlEK0VpS2d3bXB1Ym4zVzVYTzhGOEd4Nm40Z2NMaUwvcXFtcG1lOUFhRVJFUkVSRVJFVGpHdGRFSktJUlplM2F0YUdTa3BKZlRwbzA2U0FSZVc5cW40ajRBSnd6Wjg2Y1NFZEh4MThjQ3BHSWlJaUlpSWhvM09GMFppSWFzYXFycStzQTNDWWlicHZ1UDdwY3JzK3ZYTG55blVMSFJVUkVSRVJFUkRUZU1JbElSQ05hWldYbFI0MHh2eE9ScVRiZDdTSnkycXBWcTE0cGVHQkVSRVJFUkVSRTR3alhSQ1NpRVczMTZ0WC9GNDFHandid2drMTNoV1ZaLzZpcHFUbXowSEVSRVJFUkVkR1k4RFduQXlBYUxWaUpTRVNqd29JRkMwcGlzZGo5SXZLWkxFTnU2K25wK1hKYlcxdXNvSUhSYUhNcWdPOGo4ZnozTW9EVkFLWUIyQTVnUFlDM0FNUUFiRXIrZTdzellZNEtiZ0Q3QWpnQXdFVDBYV2U1R01BTUFOT1RZM29KQUE4Uzkza1pnSkswYzA0QVVBNWcvK0VKbVlpSWlBaU5BQTVGNGpWS0RNRFJTTHdHSWFKK01JbElSS05LZFhYMXRTSnlzMTJmcXY1RlJNNXFibTd1TEhSY05DcTRBV3hESW9uVm0vQ3l3S3A4SWlJaW92RXNCQ1lSaWZMQ0pDSVJqVG8xTlRYelZmVzNJakk1dlU5VmR3SzR1cVdsNVNjT2hFWWpteHZBTGdDTGtLaUVleThTbnp3ZjZXUlFOQ3JGa0hnc3ZRRmdSL0xuVkhFQU83R25valdhNVR5OTQvNkhSTlZyUHBYVVBRRGVBYkFXUURjQUhXRHNSRU5CQUhpUnFCemVENWxWeFlOVm5EenZUQUJUaHZqYy9mRUFtSVZFTmJXbndOZjJJVkdsUFExRGY1K09aUllTZncvZkJoQUFFQzdnZFVOSS9LMy8zekJleHdDWWpFU1YvdlJoT0g4SkVvKzVBNUY0clRRZVBsemRER0FyRXMrOVJRRG1BTmpIMFlpSVJna21FWWxvVkpvL2YvNkJicmQ3RlJKVEVUS29hcHVJbk1lcVJFcXpIY0E1QUI1MU9oQWlJaUlpY3R4TUFLOGdrVWdsb242TWgwOFppR2dNV3JObXpac0FqZ0h3Ujd0K0VabW5xcTlXVjFkZlV0aklhSVFMQVRqUjZTQ0lpSWlJYUVRNEZ0bG5EQkJSR2xZaUV0R29WMVZWdGRnWWMydTJmbFZkSXlJWHNDcVJBTFFqTWUzb09LY0RJU0lpSWlMSGZSZkFtVWhNYVNhaWZyQVNrWWhHdmRiVzF0dEU1QkJWL1p0ZHY0ak1aMVVpSmUwRWNKalRRUkFSRVJIUmlQQWhKTll2SnFJOHNCS1JpTVlTVTExZDNRRGd1eUxpdFJ2QXRSTEh2WlVBYXJCbmQyWWlJaUlpR3IvV0kvSDY4RUtuQXlFYURWaUpTRVJqaVM1SXA2VUFBQ0FBU1VSQlZOWFMwdkpqWTh4Uk9hb1M1d0Y0cGFhbVpsR0JZNk9SNFUzd3VZK0lpSWlJRWlZQ2VOSHBJSWhHQzFZaUV0RllaYXFxcWk0WGtlK3dLcEZTWEFQZ2UrRHpIeEVSRVJFbE50MzdKSUJXcHdNaEdnMVlqVUZFWTVYVjJ0cDZHNnNTS2MwYlRnZEFSRVJFUkNPR0FiRE82U0NJUmd0V1loRFJlR0JxYW1xdVVOVnY1NmhLL0tlSTFEYzNOOXNtSEduTW1BdmdLZkQ1ajRpSWlJaUFLSUNwQU41eE9oQ2kwWUJ2b29obzNEajU1Sk1QdGl6clZ5THlvUnpEZmgrTHhhNWVzMlpOZThFQ28wS3FBTEFXZ0J0QTNPRllpSWlJaU1nNWJnRGQ0SVo3UkhsakVwR0l4cHQ4cWhKakluS255K1Zhc25MbHlrMkZEcENHMWI0QXRnS1lDWUQvdDBSRVJFVGpWKy9yUWk3elJwUW5KaEdKYUZ6S3N5cHhCNER2NzlpeDQ1YW5uMzQ2WEtqWWFGaVZJTEdBOXVFQVhuTTRGaUlpSWlKeXpwRkk3TXpNdkFoUm52akxRa1RqbVZSVlZaMXJqUGsyQUgrMlFhcmFKU0kzTkRjMy93S0FWYmp3YUJnWUFEMEE1aUd4TmlJUkVSRVJqVStmQnZBd21CY2h5aHZMZG9sb1BOUFcxdFo3ZW5wNkRnRndIYklzcUN3aXBRQitWbDFkL1VKTlRjMkNna1pJUTgwQ29BQm1PQjBJRVJFUkVUbnFFS2NESUJwdG1IRW5Ja3Fxckt5YzZuSzVibFRWUzBXa0tOczRWWDBDd09LV2xwYm5DeGdlRFowZUFBMEFmdUowSUVSRVJFVGttSjhDdUJEY1dJVW9iMHdpRWhHbG1UOS9mb1hiN2Y0ZWdOT3pqVkZWQlhDZmlGemYzTnpjV2Jqb2FBaDBBN2dKd0hlY0RvU0lpSWlJSE5NSzRNTUFKamdkQ05Gb3dTUWlFVkVXTlRVMUgxTFZIL2V6K1VvUGdBZmk4ZmozVjY5ZS9XcWhZcU5CQ1NOUmhialk2VUNJaUlpSXlER3ZBSmdFNEFDbkF5RWFMWmhFSkNMcVIxVlYxV2RFNUdZUjZXL2RsQmJMc201cGJXMWRWWkRBYUcrRkFQd0J3RmxPQjBKRVJFUkVqdWtBOEJvQXJubE9sQ2NtRVltSThqQnYzankzMisyK1ZFUnVGSkZwL1F4L3hiS3NXN3E2dXU1NzlkVlhld29TSUEzRUxnRFBBS2gwT2hBaUlpSWljc3g2QUw4QzhHV25BeUVhTFpoRUpDSWFnTGx6NTA3eStYelhBVmdzSXQ1Y1kxVjFvNGcwaGtLaHBxZWVlbXByZ1VLay91MUE0cFBuOXpvZENCRVJFUkU1Wmh1QUt3RGM3WFFnUktNRms0aEVSSHRod1lJRjAyT3hXQU9BV2hHWm1tdXNxb1lCM0cyTXVXWFZxbFZyQ3hNaDVmQU9nQTBBM3VWMElFUkVORDdwUXJoa0JlSk94MEVqRXg4ZkJlRkNZb21iandMNHU4T3hFSTBhVENJU0VRM0Noei84WWUvRWlSUFBCM0NsaU9STVNpVjNkSDVVUkc1cGJtNStzakFSa28ydEFIWUNLSGM2RUNJaXNoZW85VjBpUmlmMS9xeXF6L21iSXF1ZGpNbE9zTjU3dFVKK2tOcW1zSzRyYjR6Y25PdTRRSjNuZkJYNXVxZzhxRmJzd2ZJN2VsNGMza2lUMTYzM2ZCMXFqb1BvYTREOEY3RCtxekY1clh4NU9KanZPYm9XWVZxOHlOY0dhSnRMcE5YVEUzcDh2enV4ZlRqakhxMEM5YjQvQWppbFQ2UG9oLzFMdzgvMGM5eGRnQjRHeFlNYXg0cUIvUDhNbGE0R3owY3RsWlhwN1FaeVRtbGo2UGZaanV1czl6NHB3UHY3TkNyKzdtOEt6eCtHTUFkaktvQk5BR1ltdnhOUkh0eE9CMEJFTkpvOS9mVFRZUURMQWZ5a3VycjZFeUp5RllBVDdNYUtpQUQ0SklCUDF0VFVQS3VxdDBTajBSVnRiVzJ4QW9aTXdOc0FKamdkQkJGUm9RVWJQRlZxNFF5bnJpOG0vcE95cGRIbjhobXJvbDhIcEd6M3owQVRnTjFKeFBXMXZtTmp4anAwR01JRUFMZ3Q4OXFzWmFGL0ROZjVJV2FoQUJVUVhDOHU5L1dCZXRkL0ZQS2dYMExmbGFYb0hxN0xxcHJUUkhBTUlCOVB0QmlJR3dqVWU1ZjVHOE4xK1p6REt2SXRGTUY3QUhtUEJkU0Zpcnp4UUIzK0tjQnRaVTNoWHc5WDdPT0ZMa0pSUVBFcEVaa0N3WEhpMGg5MTFudWZFa3Z2OGkrTC9MSlFjY1FWTG9Ga3ZGNnlMTTJkUTFEeFFkSmZaNmx2U0lNYkdyT1JLS29LT3gwSTBXakNKQ0lSMGREUWxwYVdSd0E4VWxWVjlUNFJ1UWJBR1NLUzdlL3NNU0p5ZjFGUjBhMDFOVFcvc1N6ci90YlcxcHlmU3RPUTJReGdYNmVEb1A0RjZqekxJZVlTdTc2eWFhRWlXWUl4bDREWEJwUUUxWE0xSU9kQWNRQ0FUaEY1d0NvS2ZiLzhWcjdSR1EwQzlkNmRzSG5qcmFyM2xUZUZ6N0U5cHRaemtocTVFWkQzQ3RDdHFzKzROSDVkNmJLZWZ3OXBjQ3BIUThUMmQ2b1FOQzZ0UUg1SnhQN0VSTThYbUx5U1hudDUvaVlBdzVKRTNMb1lrM2ZHdEZyNlRBcVRkNHZpMDlLSUpjTnhUUURZZENFbWRVT1B0cHVNSnFLL3kvYzhLbnBXbjloRlhBQStCTldoQ0hQY0N4U1ZWSXRneXU2R3hLZlFIMVdENXdFVUxJazREc3hPZnVlMGNhSUJZQktSaUdpSXRiYTJQZ2ZnckhuejVuMjVxS2pvU2hHNUNNQStkbU5GWkNhQUJtTk1RM1YxZFllSVBHQloxbjJ0cmExRCs4YVJVcjBGcm9kSUkxVFE4ajBNUWFKQ0tQRWUvVkFGbGtpUGJ5NFFxbkV5TmhvZW5mWGUwNkZZSVpEZFdSa1JPYzBTVjlYNmh1SVB6bHJhODZxVDhkSFEyeFgxbkNZaXhlbnRDbXZwY0Y2MzIrczdFUUtYVGRlbTBnMlJ4L001UjZEQjY0ZUY0elB5a0tvN0pScCtaUEJSa3NDMU1LTlJWZUVhL09NalVJZXBFTytiK1l4VmhjdHU4VE1WM0J1bzkrWklacW8zSTFFdE9EYnhBVXMrMTVWYnlwdENOK1l6ZHBEbUpMOHppVWcwQUV3aUVoRU5rN2EydGdDQXF4WXNXSEJUTEJhN1dFU3VRSTUxK0VSa0RvQ3ZHbU8rV2xOVDg0S3EzaThpRHpRM04zY1dMT2p4WVNQNC9FY2pVTENoNkgycXlRUmlPa0Yxb01GN1hIL3JhTkhvSXlyWFEremVxc3VFbUxxL0JQUmNWUGlvUnFIRXdzTmRlM3U0QUtVUUtjaDY4U3JtN0l3TEtiYWdPSExmOEY1WFQ3WjlxS24xVUw2YmVLamliTEcvbjM1WGVpZENnd3h4M091OEVsNk40bE1aT1ZxUng4cHY3MzU5c09jM1VZaFZuRmtwYlNmYmI0T0llQVorWlRISWN5a1pBeTBaK1BuM3lvRUFGRXdpRWcwSTMwUVJFUTJ6bFN0WHZnUGdsb1VMRjk2MmJkdTJ6eWJYVFR5bW44UGVLeUx2VmRXYmEycHFubExWKzQweHYxbTFhdFhiQlFoNXJGc1AyRlppRURrclh1U0h5ZEd2S0FmQUpPTFk0OC9SVjVBTm9GUTFJakowYjZRVmNBdWtVSW1BNURYbG5mS21VSzc3TXFmT090ODJLY0JTRnhzYlNpcWlsbGFuWjJoVTlQNkppcEt0aTdIWDk5dmtJSGJrVEFZcVBtNlhRM1FaUEpqdk5VVHhSYnR6R0xYdXovY2NsSjNwOFp5bGdzbnA3YUw2eTYyTE05dnpwU0VvTjcvSlVBWWdBc0J5T2hDaTBZUkpSQ0tpQWxteFlrVWN3QU1BSHFpcHFUbEJWYThHY0dxV1QvUUI3TjZNNWFNaThsSExzbTZ2cnE1dVRpWVUvOURjM0x5clVMR1BNUnZBSkNLTlFDNWp2UnhUMFd6VlVBYnhsd29kRXhXQ3ZnUklaWmErZ3V6WUM5RUYvc1pJMjFDZExsRHJ1UUJHZmpGVTUwdWxGOEFqdjBRa3ZWMmdFd04xM2tFazJYV2kzVnFCZzlGWjU3MjJSTU4zejFpR0RiMXRQV291dFh2ZUYwakRycGl2WVREWDI3Vy9maGhJVkN0M1hsWjhsREd1dy9kY1FQYlRQZE0zZDFOb3Q2cVVCZXU4bjhzNG9jcXVzbVdoUjNmZm5uclBQRUF5bGdOUnhWWTN1cC92V29ScC9jVTRDOWd1ZHlLYS82MGFtN29XWVpybDlwNWZGZ28zcFQ2ZUxaSExiQitGSWcvdWl1MzkzaVJhck4xQWVDOHFDTWUwS1Vqc3lzekZQSWtHZ0VsRUlpSUhORGMzUHduZ3llcnE2bEpWUFF2QTUwVGtBN21PRVpFaUFLZUl5Q2tBUXRYVjFYOFFrZnUzYk5teTZ0bG5ueDMzTDhnSGdFbEVHcEgyYjR5czY2ejMzaUxBMWVsOW9ucDdhVlBQZjV5SWk0YVhFZm1LcGZvNFJDYW10aXQwWFZFcy9BT240aXFVcmtYd1dTWGVvMkRwSVlCNWx3dXhYODlxNm5uRmJ1eUdxekVoRVBIOXZiTkJ2NUJSTzlTN3VjZHd4bnE1NXdDTnlWeExNRmRFTi9vYkk5L01OcmF6M251NlFHN3VFZS9YQTNWeWEwazQ5UDFwRTlBVHRPUUxRNXlydEdXTTYyd1Z1YmEvY1FJcHNZRDc3R1BTTndFOG1qTDZZdHR6Q0tiMGlHODlNbFo1ekxUZWlpOEF1aC9yZitUb29rdGdObTRvUGp4bTNITWhPbGNndnkxckN2MGgyL2g0c2ZkR2dkUUhKM2l2Q05UcURXVXpJdmVzMytoN253WGtmQzA0V0Q0WDRqdFVnL21NRlVnSkpETXhyTURiVU0yMTBkZU01R3ZXbEdPMEI0cE4rVVdwaGFxWTNBZkEyZ0pkaTJqTVlCS1JpTWhCTFMwdFhRQnVBWEJMVlZYVkFjYVl6d1A0SElDaitqblVKeUpuQVRocjZ0U3BPMnBxYXA0QXNFWkUxcXhhdGVwRjhGUFZYRFlpVVc0eUNjQU9oMk1oNnFPOE1memxZSjN2S1V2MEFvRWNxTkEzWFlwN1NwdkNlZStjU3FOTGFXUG9uMTJYZTk1anhmVXJFSG1mQXQwQ2Vjb1RDbjl2K2wyRitoc2xQd3ZVKy9MYTlDQXZxdnZsT3pSZVZESlBWUDdVTzcxWDRmbzNBTnNrWWpUaVhTTEE0V3JKWXdKOWZtaUN6VTlYYlVtTlpabFZNTHZyRlo4QllKOUVWT09GYURJQkxCTWcrRnEzMS9mK1lOeGFBWU9waFlsNGFHMjRGRE9paXM4TU5nRnFpWXpKRHoyRG0zemZnaHZYSlg0U0FCb0VZSnRFVkV1UEVKRkxFME9sSENLLzZOcmtuYTRHN3hudU9DZmZnYTFBT091MC8vV1hlZzZhdFR6eUJwQ29QQldZakExM3hOSkwvTXZDRDJVN1IyZWQ3NTlJVzdaSEZNLzVtOExIRFNMMDRiQVBnTDg1SFFUUmFNTWtJaEhSQ05IYTJ2by9BTjhGOE4zNTgrZFh1TjN1YzVCSUtMNjduME1uQVRnVndLbXFpdXJxNmkwaThyaGxXV3RVZGZYcTFhdi9POHloanphYndDUWlqV0RKNnBXc0ZTdzA5cFRlSHZrZmdGcW5yaStRaXFFOVlmNlpKamYwemRSRi9DeGdwdjA1Y1pRQUgwNmVmZ29nSjZWMnEySjdpZTc5bW9qZDRndUlaRjhUVVdIKzNmZm56R205ZTBMRnBZRE1TQWx1cDVINFZSWmNvL2IzT3VieU5ZaGcwTk5oRGNicVZHYnIzMGhaMU5ZQ2Nqdyt6TGVSK2o1YzhhSm8vSTlxWE44WjZpbjFBeEZvOFByakZsNEsxSG1EQUpZYnlCdjVMaFlZclBOY0tHSmVMRzBNL1hNNFl4eGlFd0c4NFhRUVJLTU5rNGhFUkNQUW1qVnIyZ0hjQk9DbXlzcktvNHd4bndOd1puSUg1NXhFWkNxQU00d3had0JBZFhWMUVNQWFBR3RVZFUweVdUbWV2WVhFcS9SOU1JaWRQSW1JYVBCYzJ2Tm1YRkx6S2RqZmJweEFQdHJmdVdZc3cxNVhVM2JXNWU0dld4YnU3S3p6YmU5Tk5BcXdYOWNpVExNdCt4Zk02UHVqWGhHSCtZQkk5c1RqU05hMUNMNjRvSFlvMGx1V2taNGhPTTJJSXliK3Ntckt6bGdxaDJZZnZPZnhvYW9STitKbng0ejdLbkg2dmJtRlc1UExLaHdLNE5hNGFrUWdkMDhvQ2kyZVBEbmxkMnRKMzgxN05qYVVWRVJWZnFxQTZhenpyaFhSUHdsd2hjOGQzbDFSSE8xQnJHQzNJejh1SkhhTEh1K3ZpWWtHakVsRUlxSVJidlhxMVM4Q2VCSEE5ZFhWMVI5QVl2M0V6eUxQWFR0RnBBekF1UURPRlJIVTFOUzBJNWxVZExsY3ExZXVYSm5uR2pWalJ1OEM1bmxQdHlNaW91RXhZeGwyZHRaam15Q3g4NnlvMkZjaXBsUHRzd21SQ1BidHJQZG1iTGlTTDBIL3V5SUw5QlZBUHJJN2hHSnY5a1RSbmpnZktwMGUrV1Z3czlkdWl2WnpxanBKUkE1T08rWTFvM3BSSG1IM1VSU0oyRTRESDZ4NGtmY2lHYUxuVEJNYm05T1pTM2RFL3gyYzRJNG4xK1lFUkEvV0pUREJ6Ym1QTTVDckZXWW5WTS9McU9CVi9RMFNyL2ZTMjM5dFZKc0dFcDlDY2hZVkJocEtUb0hLR2FsdEl1SlJJRGJsTm16TGRXeFV6WmNBTWNsakRnWndoUUpYaEtPZUUwdWJJazhPSk00Q0tnSGdCYkRlNlVDSVJoc21FWW1JUnBHV2xwWi9BdmduZ0t1cnFxcU9OTVpVcVdvbGdCTWxiVkgrSENxU1h4Zkg0M0ZVVjFlL0NlQUZBQytvNmdzdWwrdUZWYXRXdFdQc3JxdllXd1V4WXBLSVhYV2VBK01pSHpDUW1hcldaTUJzVmFNYlBTclBURzhNamNwcVNWMkVva0N4WjY1WU9FZ045amN3NzBBUm5HQ0Zua3lzeVZSNG14YjVadlVVNDFqQW1nNlYvU3lCR09nV1dPYXRJb1Qra2JxRDZ0N1NKWEFITmhjZlppelhFWlpndW9oT2dzb3VRTGVvNkdZUFhDK00xdi9UZENQcGNhc1h3QlAwRmIxYnhQMXVTekJkb1BzazcvZXRndmhMcGRPakw4cVN3VlhDOUQ2bURURGJBbVlhUzNaYUxuU0pGWDdDMzRRdFEzVmJuS0NJZjd6RTZ2Ni9vVHBmRDN5Zmg4SHlBUndTUURLSnFNbnB6Q0xabjROVThZb0EvMExpQTdMZEJOSnZJbkJ3OUtYVUpDSlVEODA1ZFZ2MWpRbEY0WXVEV3p6bkFKS3hOSWtBU3lEeWpZekRJRHRMbDRXZkdxS2crM0NKTmM4Vmo3eVczdDRqM2paSVp2VmMxeUw0NHBEcjdNNmxxajh3aWYrSHpEN0Jad0JabU40ZVI2eWdTVVJkQWhQYzVQMFFWSTZDV0ZNQkNRSG9LbktIbjVqNVkyd2NxdXZJTHhFSjFHRXRFbFY4RUVqSld4czlCK1hheGsyaHYvYzNoWnNDOWI2N0JFamZpQ1Rza3ZpTkZ0eVpTVVFnV0xvc01tU1BqMDBYWWxLM21tVTJYUy80ZDRicWN4M2J0UWpUTE1VRk5yT3dueHZCQ1VRZzhScFFnSHczZXlHaVhrd2lFaEdOVXEydHJTOEJlQW5BcmZQbXpYTVhGUlY5U0VTcVZMVUt3SWZTZDhiTFJrUU9CSEFnZ0UrS0NKTHJLdTRVa1JlUlRDeXE2Z3U3ZHUxNjRlbW5uODYxRzk5bzBUc05aNHFUUWVnaUZIVzV2WmRZUmk2emdNTUZ5YXh0NHNOOGlBcTZBWFRXKzE0U3RYNVE5bGJrZmxuUmR3b1JBR3k4QWpONzRyNVhzMWVKV012OWpaSExzc1hSV1Y5OHBNRDEvTzRMcDhZSXJCY05IZG1iSUFuVWViNEdNYlliQ2FnVlA2UjhXZmZhcmtYd3hZdTlOd1loWHhCZ2V1OG1CSW5iQnV4MGVXT0JlbG5sa3RnMXM1YjJ2SnI3WGhxOGpWZGdaalR1YTFEVk03c0Z5V3FmUkZDSnVBUXdRQTk4Q05UcGE0RGU3WXRHbHUxM0p3YTBPMlJYYmZGaGNlTytLckFKbnhIQkZOMjkrVUx5UWhBSWtQdy85YTRUMWJ2OFRaRnZwWjhuVU9mOWo5MGJlVUQvNG04TUh3OEEyb0NTZ09WYm4xZ1hMbjJZcXNaUlhyNDhuSFAzelkyWGVlWkVYYWJkcms5Vm55eHZDcDlvMnpkRWo5dWhFR2p3SGdjTFp3QlNHWVFlQ1JHWEl2TitWeGdFTjdsM0J1cHhqeHY2dy8wYkkrc0djcDIzYXJGLzFQaStFVkI4Vm9COWU2K2hCaEFGRk41b29CNi9kMG00YnRiU2diOGhEZFI1RjBQa1ZycytnOWhocFkyRjJKVmJ3b09aQ3B3dVVHdDFwNjRQbDRkT0FFY0FnUFJPWjliRXI2ZU5qUzVZcDhRaFh5NzA2bkdpOHJLbVhOUVNPZFJrU1VLb2FoVEE1Mkx2SUs0K2MzTkdySXAvbFRXRkhnblUrektTaU1OSm90YVdHY3N6UHpEcHJKT1kzZjFwRlh1dUZKc3A1Z3B0OTA4UFg1OHRPUitzODd4TEpUT0o2SkxCcjRuWVZlczUzakxHTnVtdGFsMWMzaFQ1bVM2QkNXejIxZ1UyNHlzaVVwcDRMTzE1VEVaalhnM1U0MUUxMXRYbHQzZS9QdGlZa2w1R01va0lBRDB1UFRUclkxVDF6VWxXK01MT0J1OEhZZWtGNmNsb0FaWjczVDBiZHNXRy8rMTZ4T3Y3a1FBSDlBMFAyNkh4TStTWGlBUnFQUmVvTVFkNVFxRmIwamQ3c29xOTF3UGlTeituUXZmcHJQY05lQmZ1RWl0MHdWQjhvSmVIM2cyT3VndHdMYUl4aFVsRUlxSXhvSzJ0TFFiZ0w4bXZtMnBxYWlhbzZva0FLcE9KeFNORjhsL3BQbG5WK0JFQUh4RVJpQWdtVFpwa1ZWZFh0NHZJQzVabFBXK01lUUhBQzgzTnpaM0RjcU9HMzJTbkx0elo0UDFnd01JRElqS252LzhVQVk2RW1Ic0NNN3dObStybFUra1ZYak4vakkyQk9tc3h4TnlUNVF3WGRkYVczRksrckh1dGJiZTZ2dyt4ZWJldnFpNnh2bEE2Z0FxcnJ0cml3eXh4LzFhQXczTGNJamVBVStMcU9qbFk1N21rckNseVY3N25Id2hkQ0ZkZ2h1K0ducmhlSzBCSlhnOS9rVU1CK2M2dVl0OVhndlhXNHJMR3lDL3l1czVNNzgyVzRrb0JYUG1zaVMrUTJRRG1BY2hJSXVaRGxxSTdVRzg5Q0poTE16dEY0TUlwQU83TWRZNm9TMDdMZW42alA3ZHJIOHJIN1dBRjZyMVBRV1h1bnZ1N240Z1NmOU5xWTRyemd2WGVpOG9hd3cvbWM1MWdyZmVzSHNGUEFFeks5aEJLZm1Dek1LYSs0N3N1dDQ2ejh0MkpZQVFSTlJkMDF2dm1EZFg1VlBYb0FTYjRkajgrVkhadnJKSnhUeW8wN0xia0U3T1dSZDRNWGxheUZHNzUvZTVPQ3g5Uk1UZWxqaGVnRG1KbGJDNW14VEZUalBsVld0QS9FcU1yZHg4YjE0em5Oc3ZveTlMM3NmWXVaRWtpaXVJNi83THczenJydlQ4UVlGYkdBQk8vd2U2NGtVUkZKa0hseTNhUGZWRzlLVmQxcnlYRzJEMEdYSzdoWHhOeDA0V1lGTnpzZTFpQXFxeURFazhLbjRUbE9yNnIzbmZ5VUd3SW9pSXZDM0Q2bmhhVFpRMU1qY0hnYy9zMllkdU9laXhGeGhPVTduTEh3amNYNHAxNnNOYjNDUlgwblRxdnFrYmt2TEttN3JXZGw1Y2NBa3NhQlpqUTdmWFZCK3YxWnFzbzNGUitLOEpkbDNzT2lGdjJhMlVtTjJzYThJWk5VWGlMZ0lKOFh0MjdpZEtZbkY1UE5KeVlSQ1FpR29PYW01dDNBZmh6OGdzTEZpeVlIby9ISzFXMVNrUXFBUnkwRjZjMUluSUlnRU42TjIwQmdKcWFtcTJxK2dJU1U2S2ZWOVVYdG03ZCt2S3p6ejQ3MGwrWU9WS0pHS2ozTGxRTDk0aklnSGE1RkpGanU2Ri9DelI0UCt4ZkdnNms5dm1iSXZkMjF2dk9FbUNCelpGdVNWUVBucFhlRTJ6d1ZLbmlZM2JYVTBGVGFXUDNxbnpqTThiTXRCUVBRUEpicXhNUXR3SS9DOVI1b3Y2bXlMMzVYaWNmV3hkamNpRHEvWU1JVHRpYm5TNEYyRWRoN2dyVyt6NWMyaGk2UkhKTTdRL085TjRua0RNTHZxR215ajBRWkNZUkFRandDZlNUUkFUd1NkdlRBdSs0dWlNUHBiY1B4K04yTUZUbGlBRnNBSndhMEVTRjN0OVZXN0sxZEZsM2M2NmhnVnJmSldwMG1WMlZydTJwZ1ZseFMxWkE0ZHFyMkp3a09IOUlReDdnSFNDSzliMi9RNkk2STFGRkJxdlBXVlFWQnVmTVdoYjZCd0NVM2RIOUdvRGQwM0s3Nm4wVDAzOVJCZmg3NmRKSVJuSm8vYVdlZytKcC82c0svYmQvYWFRMWQ1eVJsMUtMcmtUbFVJaitKWDJjQXF2OHk4SS9DdFNWdkVzVlYyVDhmVkI5MnQvWS9hZGMxeG9wQk5vSzROTjlmdy8wUDJWdlJlN1BmWno5Kzh5NERQZWFpTVpFZkw2SGNpWVFVd2l3WHh6NjY2NUZPS3IwVG9RR2QyMTlLZlU1UjdKTmQxZTl3ZDhZZVNaWTcvbUNRRDZZMlMrMzc3OGNiMjFkUEx3ZmRnWnJ2ZVVxc1Btd1RHOG9hd3cvb2t2Z0Rtd3k5MEZrQWdCQU1GVWhQMERVZTJXd0lYYXFGVGRYaVBTL2x1aEF1SXZDaGRwNFo1L2s5NUcyNFF2UmlNY2tJaEhST0pEY1BPWFh5Uy9NbnorL3d1MTJWeWFuUHM5UDd1aTh0NmFJeUR3a0txc2dJcGc2ZGFwVlhWMjlXVVEyQU5pb3FodEVaSU9xYmtqK2U2TXhaa01zRnR1d2V2VnFwOVlTSzNnbFlyRGVPOWRTM0pmdlZQTk00b2VsRCtvU25KaGVBV0lzdlVRRnIwQmtrczJCWndacWk3N25YeFo5dnJkQkFRbXErYjd0WlJUL1JuSDRtb0ZFcG9wZlFTVFBCR0tTaUVEUjFIVzU1NG5TMnlORHNrT2lMa1J4TU9iOW5ZaWNNT2h6QVJjSDYzeWIwUlM2M3E0L1VPYzVGNUF6QjN1ZHZlRnZDajhkcVBlK0RzZ2g2WDBxV3RsNUpiemx0OXFYYzJ5N0RGTjJBc2ZiOVlsYUQ2Uy9rUjdPeDYwenhNVEZkYmMyNENCWmFqK1ZMVmp2bmF1cVRma21FSGVmR2ZMQmdpZVV4NFk5bGFvaXJnMWJNRlVVYVVWL2NrLzUwdEREQUxDKzFuZHNUUFQ4MUY1TE1Udjl2cmRVdjl4WjU4Mm9GSXpiL0owVXlObWRkZDZqMHhvZkwyOE0vN2IzUjM4VHRuVFdZWU5JWW5xdmlsWkF0VGd6VVdTMUNhQnF1dDhNV3I0ZkF2cmxaQlUyQU1CQXY1TGxma2hlVm8vdXJQUGwzTXdpYmZ4R2YxTzQvMDFlQmtoVWQvaWJ3bWQwMVJlLzI0THJxMUI4SG9scERVdjZXNlpBVk4xcWswQXJpcGpoVFNJS0dpUTVOVDcvUTZSQzNkNExnWERqWUM1dDR0Ykw2a3BaQkZIa1VBVzZNKzRGSTQ4RFFIR1BlYXk3V0I4QlpQZUhPcXJZT3JFb1pQL2MzRHRHVU45WjV4dkl4anUvTFc4S2ZURzFZY1BWbUJDTHlCK3daMXB2YndBUDlTNjFFZHprKzRZSWpzMDhuYnlNdU5zTG8rZnV6UWQxdWZTWWdsVUc5cTRqUGdLZWs0aEdGeVlSaVlqR29UVnIxclFEYUVleVdxbXlzbktPaUJ3cEl1OEI4RjRBUjRwSWppbXAvVElpTWdQQURBQzdaK3IwVG8wR0VrVWxMcGNMTlRVMVVOV3UzaVFqZ0kwaTBnVmdsNnFHVkRWa2pBbjEvbHRWUXk2WEsyUlpWc2l5ckZCSlNVa29IbytIa3RXWEExSFFKR0xubGRqUDZwR0hSSkNSaUZGb3Q2aCtRK055dDMvLzhQcjFtenpsbHVBY1Zia3hJM0VqOHBHdXpaNXpnYjVUYmN1V2hUc0Q5YjVyQU55UmNYRVJVUlI5RjRqdXJsUU0xbm5PQWZDK2pGaFVvd2F4Yy94WkVsQlppZXlwYmxXOENGaFBReVFDeFJ3STVnUEpTb2JNNHliRjQzSWpnQy9hOWc5UWNLYjNaa0N5VDh0VTNRbkJHZ0Rya0ZqSS90MEtIQytRWXZ2NGNGMVhiVW1iYmRXYVNHMldheWlBSHd0aTkxckYwVGNtUmFBN2lrcW11ZUxtQ0V0UUJjanB0c2NObU40TFpHN0tJQkN2ZFB1cWdOQ2pka2Z0RU0vSEpTV2hrY3FscHM5VTV1RiszQTZlV2xCWkxhTE5ZdWt6RUhRV2hTTnZ4NHZoamJwTGpnSE10UUxKV045UkJQc0hMTSs1UU9SbkdXZThBSjRBY0svMDdySnFkMVhvT29HMFFYVzdBck1ocUJHSWQyaHYyL2hoQk90VDV5N0h0SGgvUWQ5RW4wTGYydDF2ckVNRnBxN2ZFNHQ4ZGdEcmVKd2t3RWw5R3pVRzRMZDloK0ZsSk5jSUZFaXgvUnFtRWdZU1N3OEFvZXU3THZQOTFqSzRGNExEb1BoanZ4dE9pTGhrejNUTGZJTGY2MTJwODVGY2wvUGN6anB2b3dDMXNDUVVxUGRkNm04TVpkMDhSd1cyZjFPakNBMXJrbWgzQWpIeGQ3Z05naGRWWllKQXE1RllBOXFXWlhBdWdFRWxFVXMzZDY4TnpQQkdlaXUyVlhHb2lMNldtV2lMaFFGZytwMmg5UUJPNjZyM25oMkhOQWt3V1ZTLzNkOXV5QUlwd1lBcUFMWFA4MjhpZ2VqN1BkSmZBNmpHSVFnRzZyeTNLbVFmaUY2UUhydEMyOTBTUGljdXZtYllMbnlxK2IwV1UzaGc4emUycEJ1RnFrVHN2VStZUkNRYUlDWVJpWWdJcTFldjdnRFFBZUFQcWUzejU4OS92ekhtaU43a29vZ2NCYnUxblFaSlJFb0JsS1l2QzVTYWRFejlOd0FZWTJDTVFUeWVLSVpJSmlNakloSUNFRkxWRUlBUWdKMHRMUzBmdGJsc1FaT0kwdU83Q3BLNU9EMmdsbEhyRTJWTjNTMTcyaUp2QXZoMm9NSFRDWlc3TTQ2QVhBTmtUa0VxYXd6OUpGRHYvVnlXcE1uSDFqZDRUcHkxTlBLRVhnQlBVTVIrUFQ3Ukc4b2FvN2E3YmZaSEZkc0ZPTWZmRlBwamF2dUdTekVqNnZiZEk4REpXYTU1MXRiRnVLcS9OMDc5V1grcDU2QVlVSmNqYWZDTENVWGhMNlZmcCt0eXp3R1doVjhBTXQvdUlFdGMzMVdnSlhWYXN3SVNVQnhqTzFOTjBGamVHTDZ5YjJ2M1ZnQ3ZBL2lkTnVCTEFYZytuUDh0czJjVTkxalFtekxYMHdKZzhBa0F0a2xFRWNrMmxmbWwzcW1pdThjVzRIRzdOMFRRbzlDbEx0VmJTcHZDYjlvTTJRRjByOVFsYUFsdTlyWUJNdGZtSktjQXlFZ2lkazMwZkQ2NWJtVW0xYmhBcmlockNpOUxmVHhzV3VTYjFWMk1lNURuRkVycXkxTGRtRnJOWjhUTXRLQ1RVa3NSUllZM1VaWS9mUW1RUGYvUGlxTXlweXRMbnc5aFN1OElQZHQ1Slk2UnFQZUhSdUpMQ3hIbGNIQkZ3eTlaeFo2UUd2TUlWT09CT3Mvci9xYklhcnV4Q2hUWi9TMHVLU2xBa2tpeHhhaCtLblVIWTEyRW9xNWlYNU1DRjlzZElzRDd0UUVsMmFxVDh5RXJFQS9VeTcrUlRNNkpTQm1BelJrRExkUDM4ZEVZdnIvcmNzOVRWbHkrVmJZcFBLeVBqNjVGbUJhTitCNjNyZFpNSlBXdTJMMHZWZm9EVzNXbkcvSFQ0dkNlQThIUjZZZXJHb3F6OGdBQUlBQkpSRUZVNG1mbFRXSGIremRkb003M0tJQlQwOXVudXdwV2lkajdvYyt3YlB4Rk5KWXhpVWhFUkZtdFdiUG1Yd0Q2SkpTcXFxcjJGWkdqVmZWSVk4eVJxbnBVTXNsb040MjJvSktmL25zQTdKZkhSaG9GcXhwNnF4WVRlNkFOdHROK0ZMZjFUY1RzVWJZMGNtK2czcnNrTTZFaDd3N1VsYnpMMzlUZFo4TUFBYlRUc2k1U1kxNjBxNHFLcVh3VHdBbEJuN2NPa0FQUyt4WDZmLzVwa1p6VHFMSlNqYnRVVDAxOTA5WnIvK1Y0cTJ0UjZEUHhZdS9MZHNrWmdYakRVZTlKUVBoM2UzWHRwTGhMcnNoV1VhaXE5NVUzaFMrMDZ5dTlQZkkvYmNESGc1YnZPWWpOcGpDQzk2K3Y5Y3hGeW0xN3V3R1RSTzJuOTRybWZoT1VlSk1hYWN0NVkvSlEyaFI1czdQZSs2UUFHVWxqQ3poVkV5dlQ5VmttVGhlaEtDRHlNZnZmanI0YnFoVHFjYnMzWERIcmc3T1dSOTdvYjV3c1FTeFFpOXRna0pGRUZJaHRJbGR6VkxpcDRDcC9ZNmdwdlgzNm5hSDFlZ0UrRVp6byt5dHNLbnhIaXRLZThJODN1YkVjQUNRQ2lYaTk5NHJZYnJMem5LOG5kRkxNUGJSdnNLZHZzcTl3ZG90dWlLVSt6aFRsNmIvTEN0MjllN1NCUkRXdDRra1ZydlExT3hVYUZwc05XcUFRU044ZFpSWGFMV2xWU1dxemM2dW92cXdpeWFvdGVkRnVZeXFCbFhFN0U4c0xoUHV2bmh4bVViZnI3NEY2cjgzMlArck5OVFcxczhIN1FVdnhxOTFMS0lpNG9QTHJ6a3U5Ujl2dEJpOHF4WGFuQzdrTGtDUlNhMkg2YzVIY2lhZ3VETlVIWjNpcisxVE83eG5oRHNTS0R3VjZYaHpjdGZWbGlMd1BxaUVJL3E2UWpCMmFSVTNHNHlPNXBNZDVnN3AySG1hVjR1M0FadDF2d05PUVZkVUE1OFVoVVFEZnpPekdWbGMwZEYzZXB4UDdKRE9tRml5SjJQdTNna2xFb2dGaUVwR0lpQWFrdGJWMSsvKzNkKzl4YnRWbC9zQS96MGxtSnVkUTdwMjJNOGtJb2loSVpWMXdCUlhkcnFpc2NoSEZlZ1VFMUZJbUdTaktndUFpRmJ5QWkzS1paRnFMSXZkYldVVVV1WGdCWk9VbUlyaUszSDZvbTJTbVpVcGJhSnVUekNUZjUvZEhrdWxNemtrbW1VdW03WHplcjFkZW1aekw5M3lUT2NsTW52Tjh2dytBQjB1M0VZY2ZmdmllNVl6QzhzMnlyRTRBbmFvYUxpMmJMK0kvakhJR05GUWdZaktHeEZrRThRK3lhZ0hmcTdhZkFKcFMvQThFM3NDYnlIc0FlSUl4WFgyNUYxUGQ5dm13Y0ttM1BYbFBNaFphQk1nNW5uNEFyd1h6ZXFJczkvbkNYUmU1b2JQUDlRUVF5enBYSVpPS29SZndmNzRLSEFKZ1VrRkVBQi8yYjF0emdXRjNXYTBkcFJlNWRGUXZWTWpOZnV1TldFY0FHSGwrZS9SaVV5cW1PWUY0aDVRSlRrOUZuUmZEN1pudlQvejFySStsZXAyS1QrWXAwREVRY3c1R1JjWFIvcGEyUmJKMVF2a1JDaDBTZGNkVXEyM21lZHVvZWdLSUFLQTlhT3RYR2ZLdGpGTXE0REg2ZHpUUWcvYUNWZ2tDcWo0WGFhK2VKU1RYSUp1T0ZzNVJDZFFzMkRLVFpCV0dVYXBHbW9yWmx3dThBVVNGNW9KYU9HR1BWWGkxV2YwYWJzbXVrU0huS1FqU0F2UkR4YTJNY1lpUmtmNlVxbXVQcWJEZEgzT09OUldmSVFISWUvMnE3ZzRzRGUxZENNcmZ4aXhValVVUzN1SHRsVXhCN3JVQ2hRKzJhTzZSZVFsc1RzWHM2d0g1cDlIYldKRE4xZmFmYVJNWmRwL3FzUStGNGlGVVRvTWdtQ3NCM0tLTHNjaG5qa1RmQ3pxUlhhYzdTS1FQUlBxeTkvdXRrZFVZU3Nad213RCtjLzRHckQwbWUzUkIvbklqd1hoa3J2dWtMRWMrRmJPVGxRRzduZFNkc2ZORGxzTWtZN2dCMVY2REtoUnlVY2R3NXVlcFZ2dGg4Wm1lUklDdmRuUmlZenBtZnpzWWNDK2Zmd1hXMXV3SHRNVW4wN0V3M1g4elJ5bWZuODA2SHRFT1kxdjVJa2RFUk51NVVvR1VWd0Q4YjQzTlpOR2lSZk10eStvTUJvTmpBbzZqQW8yZEFOcWxqbFRDU1dwYUVCSFF3LzJ6dWZSNWFZR2tldXhJOVYxMWkzL0dnTHl4Mmk3aFFmZnkxSHo3RTM1Vkh3WFdiUURhUGN2RjlOUWJtUEZqYWFGbXBVNEFnTW5mRDh1L05vY0NWWjlQUFpKTDdUQkUzdVMzVG9CN08xZjVEQ21yRUxEZG4rV3p0dkV2cHFGak10bEdCY29POXpsaUVJSys5S0I5ZGpJbTF3Wk0vdGJPdnFHLzF2dGNHdEhxWmxkbkhUdnVGeGdvRkllS2pRbWdHTEdPOWoyYkZIZEVFcWdvY3RUYzgzYWlkREVDYXhhMHZ0a1VBdjhFMFgwVjFqNHF1ZzhVKzZRTk9pdkxjMnp0aWtqcVZld0dZUDNXYmp2ZVljOGoyK3VONDMzQjdXelAzWjlhWjd2Yit2eUl5Wmg5Q1NCbitLMFRZRzBlZ1hPVDBlbDdDZ0o5dGx5OEFTaG42V1ZHZ3JmOVBhSDNxRmJNeFdicE9nQkl4dXpqUk5XVE1WeUE3bC81cXpacVRrbEZRNTRLOUFXSWR6b0xrU05UMFpCbjZMNktESFhGM1pFTTdWTFczYWpNTy9Ic1l5d01lTnB2aUQ0THdjbjFiaTBtUDYxRGhNTzk3bU9wbVBNYkFUN29QYmdjbHA3dlhBQmt2alo2c1VKYlBHODlWWjMrNGtyNm0xcHJBOERUMWQ3RWxyRW1QYUlpbkJoK0VxUGlwQXJNRy8wcXFHcDJ0eFhZTUpsaktQUW1FZFE5N0ZrTFpzemZ2NkFVcmkxb3NQNGdvdXB0a1lTN1BCMTF2aUhBMjMzNjgzaGcyTDAydmM3K2IwQ09HYzQ3SDk2d0xQT3ZOYWNvVVhneVZSVk55MElFTURLbkpJT0lSQTFpRUpHSWlKcEpIM2pnZ1RVQTFxQmltSFNsUllzV3piRnQyODdsY281bFdZNWxXWTR4eGhZUlIwUWNZNHhUK3RsV1ZRZUFJOFhoYVk2cTJpTGlsSmY3OVFOb1pGTHl5YW9TT0JGNUV4VEpjZmIxWGFvcVZUTW1aRFVLQTlIQ0tYa0pQT2t6dk5jVFFBUjBkYVEzZTEzdGZ0UVdhTWs5UGQ0MmRtRDRKVmVyRnZpZDNCeVZBVlFQYUVFOW1VaCtGbHlLTGNrWS9pSHdadENweVB6S1paYWFTNDBFZklLSUpTSjdDM0NCc1lJWHBLTEJKd0g4SUdobnJsdHdLUm90QWxSVis5WFlsSXpoRGdDZjloeGVjVFNBNVo1bFBxZVVwZWFIM3FYTlBXOGJsZXB1ZVJ1azVZeVU0QmhSN0ZFY1ZGcWV5VXVxZFdHTXR0elliQ2xWM2RkYmFiZklNdnJZZU8zSmN1UlRVYXlGd0dlNDVNelQ1UWltMXprL1JNMWhrL0k2RVh4MmVuc2lkOVZhV3lqZ2RaV2gvSURSdFFBZ2lrOURMRTl4SXQvZm1saW4xZDBqeUxFUU9kYTdYTGNBcURITmcrNVZlWFJMdEwvS3huVlJsUzFkOGN5amsybGpLZ21nYXdPWkU0Y0x6di9DNzIrSTZubnBtSDF2T083K2JtUWZuOElxS3RNZkpGSzFhbWJBd1pqMXNQeHJKb21GcXNXVUptSXc1blRtS2pNeVpiSUJaa0FVQTVHNE8rSHpvNk4zNkpsa0xCQVgxUmJBR2xUb29BZ0NxcmpFVXhSTDlaSHdGdmR6QW1nS2hXdWgxaHNCTEM3UHhhdXFXVmpvTWEzMlhTZ1hOUk1jdUdYWS9zV2FzOXdQMVBoNzUvbG5RSm9iUkN6SFFYd1QxWW1vT2dZUmlZaG9tL1RBQXc5c0JqQmRRMzZ5cURMVWFucG9lOFB6RDQzZnBtZEk2bWdkaWFHL3BLT2hiNnJJMTJzM281dTAxVjA2MmQ0TVdYaHR2RzMyV0lNdGFVOG9ib1Jmc0xkdUF2RUpqcFpaZzNXM283TEJkeGl1WW03bHNzNiszRDNwbUxOY0t3SjFWVHA0RUlDK3ZPdGNtT3cyeTdyNnNqZlcyNmZ4Qkl5NXpsZ0JUeEFSZ29PU1MrMXdlYjZ5NUdtdEIvck9CYWI2ajQ1NXVWOTVXMjcrZVZ0WEN6MW9TNXZRWllBc2hWUUwrVTJRb0hwd1h0UXo3NXNmRlJTbU80MTZJdExkZGxkcUhXNFV3Sy9RVkZPcGF1MGlTbUo1c29vVjRsZEFaMGJwWXJTbWl4WG9SeTFVN2NobUp4MG8ydGJNdndKcis2TjZxaEg1c1dlbFNNQkFyMys1R3dmTzZ5diszVlpGYStXYnN6bEJJbE16czB3RGttOVcyQ2luWnYvS3hIWUJKaFZnbmlwZGNiZW4vSFB4TTlXK3Z6S0FxS292QlMzM0kzSU5zZ0JRbXMvMmsrbG95eVdLWUFLUVF5M0IrVEM2VU1WYU5PWUFJdS9NdTg1UGRFbm15TkkwQ2hYODVoU1dabFZtQmhnSElab3duK0U2UkVSRU83d3RhT0kva0ZveGdmK1VxRFpFY3hRak12NmNaaUk3WTlqK3Q4bDJKN0poL0s5bEczYkhuR3JyRkhYMHRRWkI5UXdTMWZxSEs2bDRzeU5LYXpKK1M4UHh6TmRGY2F5cXZsVFhBUVJ6eGJKdVNFV2RiOVhicC9GMERPWitxZkRQYmhGTGp0cjZzK1ZibFZsRWZ1UTNUSGVtenR0YWREbXNsTEZ2aGxpbitWYWxCZ0JWTGI0ZStpaFViMUhBSjh2U245SHFCYUx5S25WVmJSV2QybXltcVpDTTJjY1prYWNGTXVNQlJBQ0ExQjdPS1lLREs1Y0ZBNmFKRjM3cWs1cmJ1bCtwb3UxV2dneUd0cjF6WUlUaVcySzBwL0pXN1ROa3RNNkUreE9vWHUrM1RpQ3ZINUxRMXJsNHhWdmtTb3RGT1dZTmhSemdzM0FicVRKZXBNdGhwZFcrSGpLMjBKUXFObGpHZkxpakY1NkxjT0hFOEpQaHVQc3VHRjNjT2RmOVhqaVJ2ZHIzdkJCOElOM3ErTTR6NnZlM1ZxSE5mRzNLL3dOeU9ETlJneGlCSnlLaTJXZ3pmSWJTVEJ2VkRWT2NMeld1Z1o3V3QrUU5McTRuWkNNcWZha29IdkRPaVZlL2RSWmFnTnBmanJhMHRyNnVhbmRFSnpWSEZFVFhWY3VhRTVnOTYyOUk5L1JyUitIOUlsVVdUbVIrcWt2d2kvNmcvWEVqV0NyQWU2b0d1TFoyNnR4a3JPMmhybmp1N3ZyN1ZxV3AxU2drWTNvaklHZDVWbG80R3NEM0FVQWh4L2c4TXlPcTEvZzJQQVBuN1hqU3I0U09GNUdQK3E1VXZRV2lWd1h0N0dPamg5RDF4MXIzTXdoK3ZwNzJMV0J6dFdoNFFBTzcxdG5OQnM2MzZkVWZhOTJ2b01ITEJQajNLVThxblFSUnFabUpxTUJCbGQwZFZ1c0dYWTczNE8vdThZTU9UaHE5YmloZ0w0UmlOU0NSVVkzOEtWaklmTUN5NExrQU1LeHRZV01GSGhIQjdsdTMxOXNEbHRzZEtJeXRJRzJjNmhkSVJJSStGYjVscC9RYyt5ckFQYUhXYzV3cHdVTCs1Z1VyaC81Y3VUd1pkWlpDMERIZS90cnFMcE1oNXdnSTVubFdpblZxZjAvb3hzN2U3RVBpTjF4VjBjeE1zeGtuZ1BmOEVEazhHUTE5b2F1T0lqN1RUUUZKRFRyZkY4SGlzY3QxeUxMMEV3R1JvWFJQNlAzR1dQc0k5RTJBdkJtaWIyN0x1QWZMMWRpRVB2ZjI4ajVoeS8xaVd1MTlBVG0wNGpBbkpxUE8zN3NTbVF2R0hseHRuNzh2ZFYyb21TS01neEJORU44OFJFUTBHMjNDWk9mZ2E0VDRGL1ZRNkJOZGNmZGZwdnB3dWhpdGFSTzhVYVRPNGpHQ2VRcjdTc0NkOER4b3c2SFdDREJPOFJDMURxa2V5SkJKVmV3TkZuUmdPRkN0Y1Rtd25qWlNVZXdKU0tkdkM4RGYvSmFQckYrRlljQzlHY0ROZ3pHbk13dGRMQ29ubG9ZeCsrK0R3SmNBVERxSUNBQXQrY0sxK1dEUUUwUlUxY1A3bDhCcGdiTnJEdW96SWI3OHFqUGgrZzhUYmZKNVd3OVY2Zkg3TFN2dzlhNkU2enVzWEZXZGVnTm9CdGhRYlZOam1ZVUEvbEJyLzJSMzJ4c2hNdW5pREZOQkZ5T1FRbUNsQ0R6VnU3ZHVaRmFFMjdPbmw0dGQ5TWRhOXlzZytKaGZCVzlBNzR6RTNaRnF6dWx1KzExcXllODhXd0hQUk9LWmhRSm9zYXF2UE9MVFZ0V0xCbXRpb2RmbjRSZk1ra1A3MTlrWGhhOXh6eDI5TkJXekYwUHhJNHl0R0Rzb3FrY3RXSW1YMHpINzNhcnkwOUg3aEFjejg5TUwyazZBc1g0MkV2QVgrWGpCT0cvS0IvU0xYYjN1NDlYNk40YUZkL212a09OVDBkQXprVVQyMjNXMVU3bTM2RTZwSHJzeUdGTzdLMFlIT2hQWmFSL3kzWFVaMXFlamVvYTNrcjNtUmZXaWpyblpSd0JBVlZzcnI2VW9kRlpsSWtLcW5oOTkvZEhRODUySjdHOG4wcXdLT2hvOVArYmszZWRHRjNSWmN4WjJTcnYyRDBUd0tlOEJJQXE1T3c4SlFsR0s5VW41NEMrM1g0MU5sYnRJTDNJdmQ3c2ZIYkxzMzQ4SjVnTVF3ZGZTc2REZncvSHNqN1l1OUpuQ1JLU1ptWWpiMEdVVm91MExoek1URWRGc3RBRk56RVFVYUxVaU1tOWR2d1QxWmpmVkxUWFAvZ1lFYjZ0Y3JzQ0FRQy8yMjBjZ24wbEhuWS80cmF1SHNRS2VDcWplZzhqeDFWWUZUT0hoaVI0YkFPYXZ5TDZrNmo5bm5VSStsRHdUNDVhYVZZVDhNOXlLYmZ5NjNyNjB4elA5WFhIM2lrZ2ljN0FvamxWVW1TOVN0YUV2Z2JVc1dEbjBaeWllcWx3dUlpRUUydzdMQmMwUmZ0bVJvbHAxcUcreno5dnhyRGtMT3duOGc3S0JvVXk4Mm42cWdicUN5QUJnUVo2dDJvNVAwUTBQQ1d3ejJXZXlHZ1cwdUI4QzlNN0tkUW9kVWpWZmpDU3kzZVVBNHRvek1OOGdjS2RmQUZHQjF6U1A3akhMTEh6VDk3aHF2aU9sWWdWV3dmak9nU21vUGlkaVFhMFBWMXVuaW5QU1BhSDNBOERHMDdCN011cGNCY2h0RlFGRUFHaFhrWXNHZXRCdW9DMFE3RG5tZGdERU12Sm5GWXl0U0M4NFVBd2VUY1djcTVPbnQrMWJyUjlBY1Jnb0ZEVSs5K1NiRS85TWxmMmc4a2dqTnlOeTVzU08xYmh3d3IxRmdmdEdGaWorYWhYazBIQWllMkg1ZlBJcnJOTGt3aGt6YWlEYWVnQWdyL05iSnlJdEJ0Wi9yNG1GUFBQdjFrTWduMm4wL01nRW5ERVhFd3BaK3lpSWVBT0lwZjRCNHA5c0pQcEN0WDdONjhNYVZYeGNvWjZNVTRWOGFPd0N6M3NXMHR5aDNveURFRTBRM3p4RVJEUWJyVWNUQzZ1SWtmdDlsMFBhTXEzT2w2ZnlXQU05b1g4VmdXK2JvbnJwVGdYM082cis4NUVad1lxTnA0MGEzdGNBQmM0cVp2TDVTM1hiSHhlSWYwYVU2dVlnY3BNS0loYkp2YjVMQmJ2S2tITityVDFmN3NZY2dYelZmNjJhUU1EY001RWVoUk9abjBMVi85Z2ljL1NrT3JORjZ5SHFXMkhiU0dBUkxNczc3NlhpbGJEbC90Um5sMkp6VFR4djZ5RzV0Z1dvckZJQUFLcmFrdmNmQnFmTFlhbEl0OTg2UDVhVnFYb2VDbkJNdXR1dWtsbFV6RUlVMGFhOUxvTXhwek1kc3orWmpqbmR5Vmhva2ZwazFuUmRCamU4MXYwWUZOZHVYYXJQQmlEdkhqMmNjakRtZEE0Vm5OOEE0aHM0czFSUExSZm9BWUIwTEhUeVNDWFdVVlQxeGZCdzlxYVJ4Mkw1RnFvUlNOVk1SQlY4cU5vNmlJZ3gxdlhKbnRBWE53ZWN2NHJnQzlXM3hlZnl4bmxPakhqbVYweTlFanJaUVA0c0VHOFFweGhzUDFtTTlXd3FhdCtaN0E1OWRzTXliK1o2K2hYN0hiNURla2UxbzlBYmtxZTExaDNFM3E1WWhaaXFaZ0c5SXJ3bGMxRG5pa3hGbHE2MGVmWnBRblhtNmJKbWFldkNkRFIwU2pvVytud3kxdnJXOGJiUGkzVjB6UTBFYzRmVit0bmdLZFhuWVoxT0xjYTlTNkh1K0Z1T3BWb1JlSy9RbFhBZnMwekYveUNLYjRmajdpY3JXdktaYzFlYk9aeTUvTGVFR1lsRURXSVFrWWlJWnFOWDBjUk14TTU1N3FOUWZjNS9yWDQxR2JQUDhBc0FqTmxxT2F4VTFEa3FHWE9xVmdKZXZ3UzdGbFN1OHcyMFFQOHZ2TVh0MjIwRk5saWl2a1U5Qk9qWUhIQXVyOVdQYWdUU3FXTGYweDhON1ZXNUxoVzFQNkVXZkFOY0FLREF0ZVdLbnBNaDF2Q1ZVUFdmdjB4d2Jpcm1YT2dYdEJ0WUd0cDd5TEx2OGExY1hPemdqWjFYWnY5djlLSlVGSHVtWXM3UCsyT09aNGl3OTlEcXliZ0FBRlc4V3E1Nk9SV0NlZmRHUVBPZTR3RC9ET2c3dkIzVEc2UzMraHhVelRwdjYyV0dwZUM3UWtTR2JPZEV6N0VCU2Eyekx4ZVJ1b2RlZC9SaUVLcFZBb2xpcWNoUGs3R1FKM2pXSDNQZUxwYjFhNStNdUdtUmp0bG5aYUV2S3VRV0JSSUM2LzUwekg0NDNXMTNlWHE5R29Wd0luTXkxS3dRMVN1MXhUMm9NNTU1WXFUdnB6a0haMVVmRitBdHZnZFQvVjQ0NGQ1U2ZwanNibnVqZ2ZVOXYwMHR5Rm1qSzdFYWdXODlkbE9sT25QL0VzeFY2UHVyUG5FQUlsZ2dhcTBDS3R2V0YxVDF4VEhiUXArWGdEN3RhY05ZQTc3REtjZHVaVUhrYUxHc0d6Ym5ROTRLOWtZOTU1eFBaK2VJRmJoem9BYzFxc2R2bjdxdXpMMGdGdmFOeE4xbHZwOWo2djJzVlcxcTlkMHBvU2NobElyYTErVURnVCtwV0Q5VVdEOFFCUCtVaWpvLzBzVzFMa1phNDJZbGkrQ0FuTzNjcE11Yi81MThYaDgyaStLdVJ2Y1RTTTJwUFFBZzNPZkdGWHFUcW1iVm1PTWppY3g1NWV4a29EalZRbVVsNkpLWktEckRJQ0pSZ3pnbkloRVJ6VWJOSGM2OEhDWVYxVzhDNGhOSUUwdUF5OU5SNTlTazRMWUE4SlJDQjJHZ0FyT0xTdUFOQmpnb3ZRNUhRakJmVVAyZi9pMHRka0txRFo4eStFcjVpMTZudUwwcHRidDlzM0NBRTVQUnRsdTdFcmxmTlB3OElXOHZDSjVMeFp4ZlFmVUZFZG5KQU84RzhKWnEvNlVyMUcyMXpHV05Ic3RQcEhmNDZXUXNlTE1BbjZteXlmbnBuWnp1VkZRZkFKQlVRVkFVKytlQjl3cDh2OUFBcXBrV3kzeTljckUxRERHdE9OSUFSNmFpemxNUWM3c0N2ME5lWG1pWjQyNE1iVUhyRnF2bDlTb3R4eXIwYkwvbkw5QUp6WWRWellLVmVEa1ZrM3NCSEZueEpONEtUOEFGVUJScVZpMXUxbmxicndVdDJZR1Uyam54eVhBeTBNdVNVWHQvc2N6ZG90WkdRUGRMUVpZSXhCczhIWWNvNGxwdExqUEJYSUYxZnpKbVB5N0FFNkxJcStCQUEzMnZmL0IrNnZYSG5HTU44Ri9lYzBvT1ZVdHZCbkNZdDl0UUpMSmpoeU1Ea3U2MnYxU3c5RnNDYnlYZDRrWjZXN2pkL1kveXcxZDZzRXRHQXo4Um56bGxGYmcza3NpTXlXeTFnQVgrVWYyQ2Z6WjBpMzJpNS9lcittc0lEcTBWb0ZYRlBYTmEzRS9uWDBNaDU5aDlnQndQMVUwdFJqOHpKUEFVZEFxM1orNUpEVHJmRU1IWEFNMEw1QnRpQ284VUxPdEhVakV2cWtLZmlLek4vdGZvWmNrellldXc5V21mUWtVdmVMSTVSZllxR1B2SHV0ZzlYRmJ2V0lWRklyMXVxdXBLMFowcTR6UGI0M0RtOUJ6N1lrQzhBVUhCU2VuNVRockkvR2ZscWxUVWZpZDhnL0orNXdlT1NnM2FGd1B1MlZQVzZYb0piZ1B3Y2M5eXhUcEFud2ZrQlloNVFZeThaQVF2QlMzM3BZNTQ5U0pqbzdXRTNDVm1pL085emhXdVp4N1o5UXV3azErNUltM3VuSWhFTkVFTUloSVIwV3kwRVVBQXhZeDgwNHdEaGhQWkcxSlIremdSOFo4alM3Qy9BQmVZMGdOWWdDSlFmalN1ZE16K3BFS3FGRWJSUnp2N3RtWVNTUzl5NlJqT1ZlQVcvKzJ0VmV1WDRJQTlWdUhWT2c0OVJpa0FjQ1JFb1BYMS9aejV2Ym4vMStoeHF0bHB5TzNlMHVxOHJXcFdsV0JQUUk1RHVXOVNvNCtxcWhaT0dMZC9ncmNCMXRzRUFJSkFQdXRnYzJEMGFwOGpxQ3FnVjR6M2ZCcW1laDFFeGdRUlJTVHNjL2pmZHlXRy9uZTg1cWI3dkcyRTlDS1hqTXI5RU84OGRLV3NsaWcwRU5YUzBjdkhWK0ExLzBJaC9qcm51YmVtQisxdWlIaUNjU1BIS3dZbjM2RVZUMUtodVdKVjJ1a0xLQmFnaTMzUHFXTFAzdjF5TnhiTTY4T2FXbTJrdWx2ZWxwYmdTb2djVXYzM3BIZUdoOTNqWlhueE03Si9DUnpYMkhlSllLRm5TMkNqaUhxR0ZxdGliNyt1Qmt4Z1kyVThTWmZEU2c5aWlhY053UXBSZVFRQ1Q3QUdVQU9WaXlQdG1mTmxPWXoyb0MwTi9TV01mQWhBV3h1eUc0WVE4cjJ3RWhyR3lteUxuaXVDcXpyblpyNHB5NUZQUlhHZ2lyMUtJQjhydFo4SENxZklhb3pOZ2gyMnYrQVhTTFVVNXhRRVJ3b3d0aHE0eUdIcCtjNUtJSE9LWDE5OG54ZlEwRkJUcmJPeWJUNFkvRVFxRnZTYzJ3cmRmWXJmdGQ3cExVUzMrR3kzVFZOZ2NZMzN5SEdBOTd4VXdWaytBZWE4R0J4dUJIZUw0SURSYTBUa1AxTFIwRjhpaWV5MW50MzhqcW82TE5KWVFOcW9lTExVclNIM3JrS3IvYUJBL3dwWVQxdHFuc0Z3OXBuT1ZmNUZ0UnF4NEZKc0FTcUh1QmU1c1AwL2oxV2JHVVFzdng3TVJDUnFFSU9JUkVRMEc3MkdZZ0RSQnRDVUx6VUM2S0RybnBDejdWOUM1SkNwYkR2VlkwZU1rUlhlc2hrbGlpK05Ia29FQU9HNGUyc3FaaThEeEZQY1EwVENXMXFkN3dLWjZ2T05lZDBGVHdaY2JRcjhNQkozcXhiRW1JZzlWdUhWZ2FYbXlFSlE3Z1prdjRtMm82ckRnTVM2ZWpNL25zcitsWW5na25BOFczZXhsbnFGTGZlbktYVTIrZ1U0eGh4ZnBXWVc0c2gyMDNqZVRvU2xlcEVDdmtWaWZLbHVDZ2hPTTVBYjZ6MkdMSWRaRTlNVDh5cVAxcHp6em8vUno4T1M3d05veXJCbVAySTVGcER4WGRjZkRlMWxZQzBIOUFTSUJIdzNBaURBVloxejNaR2lLOGt6c1ljWnR1OEU1TjIrMjZ1ZUdvbDdzOUpVNUVDL1gxUnJTM1o5NWJMVXV0Qm5ST1ROWXh2UVRHRFl2YnNsai90eXRuTWFCSHNxY0xlb2ZsQkZub1BpbEs1RTVyRlVqeDFKeFdScFdyRUVRSHY1Q3NGbUs3UVVnRTkxYUNEWGdoK1Vncy9kcVhYMkVlbVlmck56YnZaNldlNGVsNHFHRGdlczc0bmdGNUg0MkdDNzlxQXRiZkFmbGFFSFZXem9lTm05YTkzTytGWE90Zy8zbVI3aDVHUlA2Skd1M3V4VmZ2MFoyNWI4c1N1UkdYZXFoQW55bmFPMWVtQzZjY1ZNUEcvbXFLcDRxdnB1NXp6dm9ZRm82d0VGeFVjOUw2ZktmZUcrVERMZDAzS0NNY0hIS29menFzajMxeXh0L2NPQ2xVTi9IdStnQWx3WmlidG5UYkx2NkZ5RkRPQjZwbWNZYlhDSjB6SFVaZzR3S2dkQVphR0lMZ1RRR1ltN25xbEw2bVVaL0l2eE9kMmt6a0E0RWMwc3pvbElSRVN6MFdzb1huMzJUdncramRxdnhxYXc1ZjRyWUZaV25idHZIQXA5YmV4akNBeXVFYWxXRUVWdmpTUmMzeS9SVWpuNStlaDF3T2Y3dTlzK1dHKy9wRkQ0c3FyK3BMNnQxWWpxSlpGNDVvdVZ3YzJwMExFeSsvZFc0LzRMZ09zbTlqcnJDMkxodlYySnpLcXA3aHRVTjR2Um5uRGNQWGZLMjBZeFc4OENWby9UaDR3ZHlOeGNiNXZUY2Q1T1ZMalBmVmlCWmZYMFE0R05scGpGZ0R6ZjZIRVd4TE4vMDBEaE1JV09PLzlYNldoNXFINjVxeTliZDdCeW9zU2cxdnZzaiszeFRIL2x3b0dlMXJla1lzN1ZCWkhuSVRpcGVnQlI4Nko2ZGppZVdWSU9JUGJIV3ZlVFlmdDNOUUtJbDBRUzdtMlZ5OVBkOXJ2OE1vSVZlRzNQM3JFVnkzVUpXZ0R4ekp1cGtGczZWeUhUZmpVMmllakZDdHdYbVpzNXhsSnpWR1J6NW1BTFpwZFUxTDRkaXI4QitDb3dkdTVCRmFzbllOUXpWRHMxYUhkRE1GSUZXaUJ2VUZoWHB3YnQ1OUxSMENuaDl1eUQ0ZmJNUDNldWRTL3dQQzhUK2hKRXZITlBRcStWMVJocXZ4cWJBcGFlVkhtT0t2VEJuZlBaMnl2MzI5NnNpWVZlbitxeEk0T25ZT2ZLdWZ6Nmw4RHBqOW9mMVNxZlFRS3NiVTR2cDVEV2ZMLzl2SEpCWG9MZjlidklJY0FxQUFqM0R2OVJSQy95V2I5eS9vS2haeWJWMTBrWWpEbWQ2WjdRKzVOUisvUlUxUGwrS21vL2xJdzY2M090NkZlMWZpbVF5NHVGak9SUXFEZExWaGVqTlJscmZXdi82YUhYclYrQ1hYV3hOOEFLRkQ4WERPQTdweXBrUnM0UHhrT0lHc1JNUkNJaW1vMDJveGhFYkZxRjVySmlJWXZzYVFQUjFuZ0J3Yk1WT0dhOHJER29ibExnTnhCY0g1bnJqdmxDazQ3YVowTGtjTi9kb0xsZ1hyOVNyZGx3bi90d0ttcmZEaEh2bkVnQWpHVmROWGdLRnJaZmpYR3pSNHlnRUVtNHgvVjMyMUZqeVhrQ2RIaWZoZzREOG1zTCthK0dFOE5QanRmbVpCUUx0V1ErTnhCdC9VNEJ3UzlEY1RRRWM2dHRyNnJEQWp4bUNWWjBySFZ2OVF4ZnJORFJoazM5cWhjYnlER2l1djk0bVhFSy9YK2ljbHRMMEwxaS9oWFQvVVZKcndYa2kxVlhpOXhlR2NRWnoxU2Z0NVBSbFhDdjdJKzFQV2MwOEIwSWZDcmZhbDRWZDdXSW5ya2dudnRiUGNWdmZJOXpaZTZGL2lWWVdHaDF6aGFnRy9BcGpsRU1GRDJnd0xsZENmZXhpUnlubG9MeERrR005TG0zcDJMT1JhcjZsZEhaVEtyNFMwRHlJL09CNmhLMHBGdnRZNkU0dFdEd1BnaWtacmFaYWxJVW53cjN1U09GWlpMZG9jOGFsWlVRbWVPL0QvNnFJZ3ZUTVdlVmdXNEF4SVZDSUFpcjZpZjlkaEhWdjFZdTYyOTF6aFBnRFo1dHJlRXJ5ejkzYm5iajYzZkdxbzBiTWFkZ1dRZW01dGh4Z1hqMjJkbzFmVUxFTEZmeFhxZ1F5REFVcnhTbk54aTFYR1FmaGZ3d3RjNytUNmgrSzdMNzJPR2wvZEhRWGthOFZkd1ZPaVFXdmx0KzNOR2JmVEFWc3k4SGNHWnBpeHNpYTkzUDd3aHpJdVloRjBMbCtKempJTDBPU0VXMW9JSThBR01nTmxCamZLaVlLWnU2b2xuYTFQM0trTmhkZ0J5c2JYcFlBQUFOcWtsRVFWUXpkbzNlMldyY3I0MWVrb3paeHdsd1JHVWJxdmhMT0pHNXMvdzRQRGY3N2RTZ2ZYU3g2Sk1hQlpaMXhkM2U2WG9PZnZwajltY0tLb2NMZEg4VjJUOEg3QWExc1BVdldmVlBDeFc4N0ZsNEFJd01CaDQxUnB4TXE0UE1mQ0FaMVN3Z0xvQWNCQXJWM1ZYRVUzQm5wRjJWR1F1aUVsSDlPQWNBRVJITlJzY0MrREdBTGdEcG1leUlMb2VWZnJubFFFRndmd0I3cXVodUtqSmtRVGFMNm9CWWhlY1c3RG4wZkRrcmFDYWxvcUgvaEZpZURBb0FVRlBZdDZzdjl5SlFyTHk0WmtIb3NEendKakdZQzFnYlJaQjJncG5mN240NWZLdXlUamNGWkUyMDlTMUdBZ3NCMlZQVjdBWVJGNkt2UUpHeWhyS1BGb2QyTlc3amFkamREWVlPTEJqc0xTTHRDclVWa3BQaTBMMmtGVEIvcXF6dXZMM2JWczdiTlV0YkZ4WUMxanVNWUo2b1pGV1FiRFB1NzhhYkU3QlJ4Zm42N0VORWREK2pNZytDckJpa0JYZ3MzT2NtSjlOMktobzZGMkw1Vmt3UFNHWmVSNjkvSVlOa2Q5c2JJYkpJSUxzb3pMT1JsM1Azamc1K0o4K0VqV0huRGdGcVp4UVg1K2RjNVF4bnp5blBnL3B5Tnhia0xIdUZRSTZ0c2VkZGN3cVpFellGN0RWVkM3UDRIUTc2bmE2NGUwNzVjZjlwenNFbW9JOENNamE1UWZYK1NNSjlYK1grYTgvQS9LR0MvUSsvQWp2RjNmQUhTL0gxY0YvbVp3Q1FqTm1YQ0dTa2FJVkMzYTY0NjJ4WWh0MjJETnZuSzlCVHBWSXNGUHBnVjd3NDNGT1h3MG9OMnZlTHlIc3J0eFBncW5BOE0yWStSejBKb2ZST3pwTVEzQjZKWjc1V3VVOVpLdVk4QmVDZktwL0RaSWN6cDZQMnhTcHl6dmhiMXFENmowakNIVE1zT3hXMVB3R1JXeWZTbkdVS1IzVDI1ZTZiVko5bVNDcHF2MU1GYjdjZ0JTUDZSRmV2Ky9qbzlZTkxuSTVjQy83a2Q3SEtnbjYyTSs3ZU5IcFpmNngxUDZQQmgwUnhTdmxjcmJSaEdYYmJrbmU4UlloVXZ4dEpURzQ0Y3lwbUp3RHBIbjlMTDRYZTBSVjNQK3JUNXYyQTFCd2VYYjFSMVVCQjkrbFltZjM3aFBadjNHVUFsZ0hZRldqc29oclJiTWRNUkNJaW1xMEUyOEF3bG1MUmd1R25pcmNkUXpHUWtYMFF3SU16M1pleVluWGFvYjhBK010VXQ3M2JDbXpZMXA3dmROdFd6dHZTL0dIanppRTJXY1huNno2Q0t2UHJUWVpDd3I1WDlWVjF3VkQxb0hzcGFQOWkxZldYd2RXZXpERnA0L3g0OU5EZHNjZldKeXpGR2VHKzdNTkFjYjYvbExHWERRRmZGY2pPVmZ1cytwT0k1WDVhVmlDWGlzcURFSHlnNmhPczJERm9GY1lXandoQW9NaENNRGJiMGNKNWZrM012d0pyazFHNUVZS0tJaVg2ckNyK0lKQ0QxTkx6VWxIN1RCV1pLOEJieDI0bUx3RkE4WUtHKytYazZXMHJZYXhMdlpsbWdLaGNXdjQ1UFlqZEFYUldicU9LRGNHQ3QwS3ZYSVBzS3oyWlF4dk4rcDF1Q25YRnY2Q1lYVTlCSU50eTczSFZ6bnVDdnVNZFYvWEZqc0hjbE04RDJ5eWxhVUdxdnY5emJib1hEQnhQam83cS8zUWtYTS8wRVozeG9XZGY2Umw2dzB5ZEg2SjRTQVVUQ2lJS3hMZTZPaUMvQXpDaElLSUNkelF4Z0Foc2ZROHdxWXFvUVRQKzVZbUlpSWlJYUxZU3lEdXJySGhSVmxXVU1HNjA3Vjdrd2xibVl3QitOV2FGNnZPQWZpSVNkOTh4ZXZqeXVweXpoMERlQzZrWlFFeEUydDJQRjRlNEF4Qzl1NEVlWGRYUk8zYmV0ODU0NWdsQWoxWG8xcUcrcXJkSGV0MUhxN1VTdFBMZkhabHpVRFVwTUY4SXIzVVhCcTNDdHlEWUg1QkRJZkp2bmdCaXNiOTNqWDdZZFdYdWhVamMvWWlGd3I4RCt1eVlQaVF5STNQZVJSSjRCUVVzQXZTRnNRMmFzeGVzOUJuZUNXQmJDeUFDUUV1KzhJNUkzSjFUZVZNVnp6QnpQOFhuSkkxZGpGRXRRTXpwNDAwVHNUMkw5THFQcXVpUndOWUsxS282SExBS3AxYWIrM2Ntenc5VHdFUDFiYWtHMEJjVSttTlZYQWlqaXlIcW0xbXJXbmpZYi9tNFIxQk5oNFlsT3BGOUo2RjhMaktJU05RZ0JoR0ppSWlJaUdaQU1oWmFCTUZCZnV0VThiamY4a1pKTDNMQlVPWllWZndCcW8vQjZPSnd1N3QvSk82dXJneHV0Sy9LREVRU21TTmh6TW1Lc1ZtUUNuV2g1cVN1aEJzclptYVcydGQ4ZlJtNHFyOE9iOG1jNGJjcWtzaitHa1pQS1c2R0RWckFzbHBOZGZRT1BRT1I2d0g5VXRoeTl3M0hzeitVMVNoMDlBNDlvNENuOHZPb1BqeUhGdmNTdjFXZDhkeTk0U0gzUUZFOVcxWFRiY055ZXVVMlhTdmROQVR2R3ltNG8vcmZrVVMycmtybk94SlYvTDZCemRkQzhhbXVlSzZCWVBQMnFTdWVmUURRWTFRMUN3QVFmTGt5YUw2dDZGcnBwaXNMUjZuaVZWWDlyYWhlQ1dOT3RncDR1N2E0Y3lKeDkwMWRjZmU0cmtUbWdraWZlM3VrMTF1SkhRRFFtbnUwb2VKYnFxclFPMURBSWUyck1nT1RlMFlOSzErZ1lSQ1JxRUVjemt4RVJMTlJFTVV2enp0c1ZnUVJiVnRTTVdlcHdtd09XUGl0S1dTM1dHSWZZVlN1cVBZVk5pQXlaWlY4RjF5S0xkcVRlZmRJOXVBNEluM1phL3Fqb2ZzTjVHYUl2Rk9oandlbGNISkgzQnNRNld3ZmZpbzEyUEtxQ0hZdEZZbklpeUlIaUF2UlY2RklLWEJIcE4zdGswVDFPVEs3K3JJM0ptUDJJUUhCbzUwcjNYSG5xbzNFTTUveld5N0FJd3I5UU9ubllVQTJRN0VXMEYrMUJOM3Z6TCtzZXBDeG1QbnAvcGN1d2VYVnNrQWp2VzVxWUdub2ZmbWc5TFdwZTlKMFZKaWZFYUpQUTdGNTlDSVZWQXZzL0I3QUYwb0JJNlBGMXprSHdCWFJUVkFNQXZLOHFON1htblYvWGs5eHJoMUZKSjc5VFRMVzlqR29mS1Fya1cxcXNaUkdpU0lPd1I0Sy9XTnJRZjg0YjBYMmI1TTVuN3N1dy9wa1ZDNENkQThwSlN1cFFpRXdVdnhjR0FJMG81RFhWSkFNRGN2RE14QThMQ3QvRmpHcGlxaEJqTHdURWRGczlDa0FONkU0djlXVUZtRFlrZFZiV0lXSXZGTFIwRXFJZFdwOVcrdi9oZGU2Kzh6MDhFOWRqdURBT3Vlb2pyV1pueldqTDdvWWdabCt6a1EwSzV3UDRFSUE3UURXelhCZmlMWXJ6RVFrSXFMWnFGeEpsRjlXaVdpYll4bHo2cllRVEN0VzE4N2MwYlRqYlFQUG1ZaG1oZkljck14RUpHb1EzelJFUkRRYnRhQTRaTWV2UWlVUjBjeFJjMTVuWCs2ZW1lNEdFZEVPakVGRW9nbGlKaUlSRWMxR2dkSTlnNGhFdEUxUVlDQUFQYXN6a2IxcHB2dENSTFNEeTVidUF6VzNJaUlQQmhHSmlHZzJLZzluWmhDUmlKcERjU3RFZDRQaUVCVjBGQXRSNktBQVR3cjBYbXNvZTNQbkttUm11cHRFUkxOQXVjZ1VNeEdKaUlpSWFGeGZRbkUreEYxbnVpTkVSRVJFMUZTZlJYRmFtNzFudWlORTJ4dEczb21JYURhU21lNEFFUkVSRWMySWNpWWloek1UTlloQlJDSWlJaUlpSWlLYUxkelNQZU1oUkEzaW00YUlpR2FqM1BpYkVCRVJFZEVPcUJ4RVpDWWlVWU1ZUkNRaW90bG91SFRQQW1ORVJFUkVzd3VITXhOTkVJT0lSRVEwRzIxQmNWN0UxdkUySkNJaUlxSWRTam1JeVA4RGlSckVJQ0lSRWMxR20xQU1Jam96M1JFaUlpSWlhcXBzNlQ0MG83MGcyZzR4aUVoRVJMUFJLNlg3WFdlMEYwUkVSRVRVYk9VZ29qMmp2U0RhRGpHSVNFUkVzOUg2MHYzdU05b0xJaUlpSW1xMjhuQm1CaEdKR3NRZ0loRVJ6VWFaMHYyOEdlMEZFUkVSRVRYYlVPbStaVVo3UWJRZFloQ1JpSWhtSTdkMEg1N1JYaEFSRVJGUnM1VXpFVGtuSWxHREdFUWtJcUxacUh3RmVxOFo3UVVSRVJFUk5WdWhkQitjMFY0UWJZY1lSQ1Fpb3Rtb2ZBVzZhMFo3UVVSRVJFUXpSV2U2QTBUYkd3WVJpWWhvTnNxaU9DOGloek1URVJFUnpTNXRwZnRzemEySXlJUHB1MFJFTkJzWkFJOERPQVRieGxYb0FvcERyTGVNV21ZQURLTVk3Q3lnMkU5VDJzNHQvV3dBNUV2N0ZVcTNMSUFOQURhWDFwWFhyeW45UExydFZ3QnNLdjA4bnZLeFhnV3dFVnV6T1ltSWlJaTJKNjJsKzZHYVd4R1JCNE9JUkVRMFc2MEVjTmhNZDZJa0FNQXUzWWlJaUdqeUZNVUxhaWtVTDRDVmxTK3NEWlllR3dDdkFWaFh1Z0hGQzJXRHBjZmxiRFZGOFdKZGZ0VGpQTGJPcjFlK21HZEdiVnRldHoyd1VJd1BXQldQcFhUeld6YjZNVVl0MnduQW5nQjJSekZnTjRUaWE3a2V4ZCtKb25nQk0xKzZIMEx4TlcvVzYxWHVMNE9JUkExaUVKR0lpR2FyMndHOENPQVBNOTJSS2xwUURDck93ZFovMGgwQXU1VFdsd09QTzVmV1d5aitvKzZVYmlqdE13ZkZmK0lEcFdYbHRuWXUzU3IvRjdCUXJGWTRaOVN4NjFYdXcrNmxOZ0sxTnljaUlwbzJndUxmdWYxbnVpTTBhUWJGVVJqUG9YZ1IrRDRBLzVoRWV3d2VFazJRakw4SkVSRVJFUkVSMFpRUUZDK0lkUUJZNExPdUZjQWVwZlc3akZwWHZrZzF2M1JmM3Q1R01ldHRiL0RpMVk3SW9KaEorZ1NBT0lEL1FUR2pjVEtDQUpJQVBnRGd6NU5zaTRpSWlJaUlpSWlJaUhaUXU0eS9D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jBiVDUvd0JicHZuVTVjY2tBQUFBQUVsRlRrU3VRbUNDIiwKCSJUaGVtZSIgOiAiIiwKCSJUeXBlIiA6ICJtaW5kIiwKCSJWZXJzaW9uIiA6ICIiCn0K"/>
    </extobj>
  </extobjs>
</s:customData>
</file>

<file path=customXml/itemProps26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9079</Words>
  <Application>WPS 演示</Application>
  <PresentationFormat>宽屏</PresentationFormat>
  <Paragraphs>509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6" baseType="lpstr">
      <vt:lpstr>Arial</vt:lpstr>
      <vt:lpstr>宋体</vt:lpstr>
      <vt:lpstr>Wingdings</vt:lpstr>
      <vt:lpstr>方正宋刻本秀楷简体</vt:lpstr>
      <vt:lpstr>Times New Roman</vt:lpstr>
      <vt:lpstr>Cambria</vt:lpstr>
      <vt:lpstr>Wingdings</vt:lpstr>
      <vt:lpstr>Wingdings</vt:lpstr>
      <vt:lpstr>微软雅黑</vt:lpstr>
      <vt:lpstr>黑体</vt:lpstr>
      <vt:lpstr>方正楷体_GB2312</vt:lpstr>
      <vt:lpstr>Calibri</vt:lpstr>
      <vt:lpstr>Arial Unicode MS</vt:lpstr>
      <vt:lpstr>Calibri Light</vt:lpstr>
      <vt:lpstr>Wingdings 3</vt:lpstr>
      <vt:lpstr>Wingdings 2</vt:lpstr>
      <vt:lpstr>等线</vt:lpstr>
      <vt:lpstr>Arial</vt:lpstr>
      <vt:lpstr>楷体</vt:lpstr>
      <vt:lpstr>华文细黑</vt:lpstr>
      <vt:lpstr>Wingdings 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sight搭配</vt:lpstr>
      <vt:lpstr>PowerPoint 演示文稿</vt:lpstr>
      <vt:lpstr>3. original</vt:lpstr>
      <vt:lpstr>3. original adj. &amp; n.</vt:lpstr>
      <vt:lpstr>origin &amp; originate</vt:lpstr>
      <vt:lpstr>4. medium</vt:lpstr>
      <vt:lpstr>5. make it</vt:lpstr>
      <vt:lpstr>PowerPoint 演示文稿</vt:lpstr>
      <vt:lpstr>6. horrible</vt:lpstr>
      <vt:lpstr>7. recover v.</vt:lpstr>
      <vt:lpstr>PowerPoint 演示文稿</vt:lpstr>
      <vt:lpstr>8. loss</vt:lpstr>
      <vt:lpstr>8. loss</vt:lpstr>
      <vt:lpstr>PowerPoint 演示文稿</vt:lpstr>
      <vt:lpstr>9. judge v. &amp; n.</vt:lpstr>
      <vt:lpstr>10. apology &amp; apologize</vt:lpstr>
      <vt:lpstr>10. apology &amp; apologize</vt:lpstr>
      <vt:lpstr>11. case</vt:lpstr>
      <vt:lpstr>PowerPoint 演示文稿</vt:lpstr>
      <vt:lpstr>12. trick</vt:lpstr>
      <vt:lpstr>13. ignore v.</vt:lpstr>
      <vt:lpstr>14. suffer</vt:lpstr>
      <vt:lpstr>14. suffer</vt:lpstr>
      <vt:lpstr>15. contact</vt:lpstr>
      <vt:lpstr>16. explode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譞弋</cp:lastModifiedBy>
  <cp:revision>162</cp:revision>
  <dcterms:created xsi:type="dcterms:W3CDTF">2019-06-19T02:08:00Z</dcterms:created>
  <dcterms:modified xsi:type="dcterms:W3CDTF">2024-11-19T23:57:54Z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EABBA7F090334B90B97A56AE255E2AF7_11</vt:lpwstr>
  </property>
</Properties>
</file>